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24"/>
  </p:notesMasterIdLst>
  <p:handoutMasterIdLst>
    <p:handoutMasterId r:id="rId25"/>
  </p:handoutMasterIdLst>
  <p:sldIdLst>
    <p:sldId id="535" r:id="rId2"/>
    <p:sldId id="256" r:id="rId3"/>
    <p:sldId id="257" r:id="rId4"/>
    <p:sldId id="515" r:id="rId5"/>
    <p:sldId id="518" r:id="rId6"/>
    <p:sldId id="519" r:id="rId7"/>
    <p:sldId id="520" r:id="rId8"/>
    <p:sldId id="521" r:id="rId9"/>
    <p:sldId id="522" r:id="rId10"/>
    <p:sldId id="529" r:id="rId11"/>
    <p:sldId id="530" r:id="rId12"/>
    <p:sldId id="531" r:id="rId13"/>
    <p:sldId id="532" r:id="rId14"/>
    <p:sldId id="523" r:id="rId15"/>
    <p:sldId id="533" r:id="rId16"/>
    <p:sldId id="527" r:id="rId17"/>
    <p:sldId id="528" r:id="rId18"/>
    <p:sldId id="525" r:id="rId19"/>
    <p:sldId id="524" r:id="rId20"/>
    <p:sldId id="536" r:id="rId21"/>
    <p:sldId id="537" r:id="rId22"/>
    <p:sldId id="511" r:id="rId23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557" autoAdjust="0"/>
  </p:normalViewPr>
  <p:slideViewPr>
    <p:cSldViewPr snapToGrid="0">
      <p:cViewPr varScale="1">
        <p:scale>
          <a:sx n="76" d="100"/>
          <a:sy n="76" d="100"/>
        </p:scale>
        <p:origin x="7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09B9E-C6B0-4ADF-84F6-C5046A7A969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57B3C6-64C1-4785-8D8C-1C33E6AF0978}">
      <dgm:prSet/>
      <dgm:spPr/>
      <dgm:t>
        <a:bodyPr/>
        <a:lstStyle/>
        <a:p>
          <a:pPr>
            <a:lnSpc>
              <a:spcPct val="100000"/>
            </a:lnSpc>
          </a:pPr>
          <a:r>
            <a:rPr kumimoji="1" lang="en-US" b="1"/>
            <a:t>This is the end of this PowerPoints.</a:t>
          </a:r>
          <a:endParaRPr lang="en-US"/>
        </a:p>
      </dgm:t>
    </dgm:pt>
    <dgm:pt modelId="{50EB6F97-0BE3-49C1-A6E8-AF27F00A710D}" type="parTrans" cxnId="{B40B40D2-4685-41BA-9315-6C8DB0B5F3ED}">
      <dgm:prSet/>
      <dgm:spPr/>
      <dgm:t>
        <a:bodyPr/>
        <a:lstStyle/>
        <a:p>
          <a:endParaRPr lang="en-US"/>
        </a:p>
      </dgm:t>
    </dgm:pt>
    <dgm:pt modelId="{96725EDD-E796-4E40-9701-C54B2456B8E5}" type="sibTrans" cxnId="{B40B40D2-4685-41BA-9315-6C8DB0B5F3ED}">
      <dgm:prSet/>
      <dgm:spPr/>
      <dgm:t>
        <a:bodyPr/>
        <a:lstStyle/>
        <a:p>
          <a:endParaRPr lang="en-US"/>
        </a:p>
      </dgm:t>
    </dgm:pt>
    <dgm:pt modelId="{E900F28C-F785-4D85-9769-A675B8FA62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Thank you very much for listening!</a:t>
          </a:r>
          <a:endParaRPr lang="en-US"/>
        </a:p>
      </dgm:t>
    </dgm:pt>
    <dgm:pt modelId="{F7473921-EBEA-4C60-8502-FBB636EE1ED5}" type="parTrans" cxnId="{E362C023-05D6-41A5-8AD4-F3042C88AC24}">
      <dgm:prSet/>
      <dgm:spPr/>
      <dgm:t>
        <a:bodyPr/>
        <a:lstStyle/>
        <a:p>
          <a:endParaRPr lang="en-US"/>
        </a:p>
      </dgm:t>
    </dgm:pt>
    <dgm:pt modelId="{DE3A7E8F-CEA1-47B8-9A10-304E9ADD00C5}" type="sibTrans" cxnId="{E362C023-05D6-41A5-8AD4-F3042C88AC24}">
      <dgm:prSet/>
      <dgm:spPr/>
      <dgm:t>
        <a:bodyPr/>
        <a:lstStyle/>
        <a:p>
          <a:endParaRPr lang="en-US"/>
        </a:p>
      </dgm:t>
    </dgm:pt>
    <dgm:pt modelId="{93CC843C-668B-4A20-928B-5A250BC704C7}" type="pres">
      <dgm:prSet presAssocID="{51B09B9E-C6B0-4ADF-84F6-C5046A7A9692}" presName="root" presStyleCnt="0">
        <dgm:presLayoutVars>
          <dgm:dir/>
          <dgm:resizeHandles val="exact"/>
        </dgm:presLayoutVars>
      </dgm:prSet>
      <dgm:spPr/>
    </dgm:pt>
    <dgm:pt modelId="{D8C6DA6E-582D-4C88-9ECF-C2C1C348EB43}" type="pres">
      <dgm:prSet presAssocID="{2457B3C6-64C1-4785-8D8C-1C33E6AF0978}" presName="compNode" presStyleCnt="0"/>
      <dgm:spPr/>
    </dgm:pt>
    <dgm:pt modelId="{53196B9C-8F05-40C6-B2E7-398BFF33D22F}" type="pres">
      <dgm:prSet presAssocID="{2457B3C6-64C1-4785-8D8C-1C33E6AF097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mote control"/>
        </a:ext>
      </dgm:extLst>
    </dgm:pt>
    <dgm:pt modelId="{17558BF9-4804-4D93-ACF2-F965EFD0C5C8}" type="pres">
      <dgm:prSet presAssocID="{2457B3C6-64C1-4785-8D8C-1C33E6AF0978}" presName="spaceRect" presStyleCnt="0"/>
      <dgm:spPr/>
    </dgm:pt>
    <dgm:pt modelId="{69583F74-B70D-4E58-A58B-6D40AE9EB451}" type="pres">
      <dgm:prSet presAssocID="{2457B3C6-64C1-4785-8D8C-1C33E6AF0978}" presName="textRect" presStyleLbl="revTx" presStyleIdx="0" presStyleCnt="2">
        <dgm:presLayoutVars>
          <dgm:chMax val="1"/>
          <dgm:chPref val="1"/>
        </dgm:presLayoutVars>
      </dgm:prSet>
      <dgm:spPr/>
    </dgm:pt>
    <dgm:pt modelId="{4DE44E96-7DA5-478E-934E-AFA788825F89}" type="pres">
      <dgm:prSet presAssocID="{96725EDD-E796-4E40-9701-C54B2456B8E5}" presName="sibTrans" presStyleCnt="0"/>
      <dgm:spPr/>
    </dgm:pt>
    <dgm:pt modelId="{8FD51DF0-C4DC-4770-8BAE-9F5D73FAB3A2}" type="pres">
      <dgm:prSet presAssocID="{E900F28C-F785-4D85-9769-A675B8FA62B5}" presName="compNode" presStyleCnt="0"/>
      <dgm:spPr/>
    </dgm:pt>
    <dgm:pt modelId="{32403553-B67F-4D1E-8C99-44FE85292F21}" type="pres">
      <dgm:prSet presAssocID="{E900F28C-F785-4D85-9769-A675B8FA62B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glasses Face Outline"/>
        </a:ext>
      </dgm:extLst>
    </dgm:pt>
    <dgm:pt modelId="{B5F84CAE-6A7B-4F9D-A303-49EC986260E6}" type="pres">
      <dgm:prSet presAssocID="{E900F28C-F785-4D85-9769-A675B8FA62B5}" presName="spaceRect" presStyleCnt="0"/>
      <dgm:spPr/>
    </dgm:pt>
    <dgm:pt modelId="{A2C51AC8-7206-41ED-9ADD-174FF035F4CD}" type="pres">
      <dgm:prSet presAssocID="{E900F28C-F785-4D85-9769-A675B8FA62B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362C023-05D6-41A5-8AD4-F3042C88AC24}" srcId="{51B09B9E-C6B0-4ADF-84F6-C5046A7A9692}" destId="{E900F28C-F785-4D85-9769-A675B8FA62B5}" srcOrd="1" destOrd="0" parTransId="{F7473921-EBEA-4C60-8502-FBB636EE1ED5}" sibTransId="{DE3A7E8F-CEA1-47B8-9A10-304E9ADD00C5}"/>
    <dgm:cxn modelId="{2199B051-5C7E-41FE-818D-7B5C964F0424}" type="presOf" srcId="{51B09B9E-C6B0-4ADF-84F6-C5046A7A9692}" destId="{93CC843C-668B-4A20-928B-5A250BC704C7}" srcOrd="0" destOrd="0" presId="urn:microsoft.com/office/officeart/2018/2/layout/IconLabelList"/>
    <dgm:cxn modelId="{F942DD8B-E1CD-44E2-A11E-0C53190F6D92}" type="presOf" srcId="{2457B3C6-64C1-4785-8D8C-1C33E6AF0978}" destId="{69583F74-B70D-4E58-A58B-6D40AE9EB451}" srcOrd="0" destOrd="0" presId="urn:microsoft.com/office/officeart/2018/2/layout/IconLabelList"/>
    <dgm:cxn modelId="{D77AF1CE-F99F-4E36-ADAA-AC5CECFA221D}" type="presOf" srcId="{E900F28C-F785-4D85-9769-A675B8FA62B5}" destId="{A2C51AC8-7206-41ED-9ADD-174FF035F4CD}" srcOrd="0" destOrd="0" presId="urn:microsoft.com/office/officeart/2018/2/layout/IconLabelList"/>
    <dgm:cxn modelId="{B40B40D2-4685-41BA-9315-6C8DB0B5F3ED}" srcId="{51B09B9E-C6B0-4ADF-84F6-C5046A7A9692}" destId="{2457B3C6-64C1-4785-8D8C-1C33E6AF0978}" srcOrd="0" destOrd="0" parTransId="{50EB6F97-0BE3-49C1-A6E8-AF27F00A710D}" sibTransId="{96725EDD-E796-4E40-9701-C54B2456B8E5}"/>
    <dgm:cxn modelId="{D1C74E13-7A33-4B3C-B216-7163E4BCF1E4}" type="presParOf" srcId="{93CC843C-668B-4A20-928B-5A250BC704C7}" destId="{D8C6DA6E-582D-4C88-9ECF-C2C1C348EB43}" srcOrd="0" destOrd="0" presId="urn:microsoft.com/office/officeart/2018/2/layout/IconLabelList"/>
    <dgm:cxn modelId="{F0EBF993-6E09-4CF8-B0EF-C5F526D9B696}" type="presParOf" srcId="{D8C6DA6E-582D-4C88-9ECF-C2C1C348EB43}" destId="{53196B9C-8F05-40C6-B2E7-398BFF33D22F}" srcOrd="0" destOrd="0" presId="urn:microsoft.com/office/officeart/2018/2/layout/IconLabelList"/>
    <dgm:cxn modelId="{95D7CF9D-0FEA-4640-91EC-8D3B8EC1A8F4}" type="presParOf" srcId="{D8C6DA6E-582D-4C88-9ECF-C2C1C348EB43}" destId="{17558BF9-4804-4D93-ACF2-F965EFD0C5C8}" srcOrd="1" destOrd="0" presId="urn:microsoft.com/office/officeart/2018/2/layout/IconLabelList"/>
    <dgm:cxn modelId="{83890C89-078A-42B3-84C1-B1A006661F4A}" type="presParOf" srcId="{D8C6DA6E-582D-4C88-9ECF-C2C1C348EB43}" destId="{69583F74-B70D-4E58-A58B-6D40AE9EB451}" srcOrd="2" destOrd="0" presId="urn:microsoft.com/office/officeart/2018/2/layout/IconLabelList"/>
    <dgm:cxn modelId="{9C52F4AF-B656-4749-83C0-371CD20AF1AB}" type="presParOf" srcId="{93CC843C-668B-4A20-928B-5A250BC704C7}" destId="{4DE44E96-7DA5-478E-934E-AFA788825F89}" srcOrd="1" destOrd="0" presId="urn:microsoft.com/office/officeart/2018/2/layout/IconLabelList"/>
    <dgm:cxn modelId="{4B946762-37A5-4086-9F74-D9820CF0F7AD}" type="presParOf" srcId="{93CC843C-668B-4A20-928B-5A250BC704C7}" destId="{8FD51DF0-C4DC-4770-8BAE-9F5D73FAB3A2}" srcOrd="2" destOrd="0" presId="urn:microsoft.com/office/officeart/2018/2/layout/IconLabelList"/>
    <dgm:cxn modelId="{8CDAE03B-BC43-471D-9453-CB546A02DE25}" type="presParOf" srcId="{8FD51DF0-C4DC-4770-8BAE-9F5D73FAB3A2}" destId="{32403553-B67F-4D1E-8C99-44FE85292F21}" srcOrd="0" destOrd="0" presId="urn:microsoft.com/office/officeart/2018/2/layout/IconLabelList"/>
    <dgm:cxn modelId="{A769DB85-7FFC-424E-960D-07C1F5E6151B}" type="presParOf" srcId="{8FD51DF0-C4DC-4770-8BAE-9F5D73FAB3A2}" destId="{B5F84CAE-6A7B-4F9D-A303-49EC986260E6}" srcOrd="1" destOrd="0" presId="urn:microsoft.com/office/officeart/2018/2/layout/IconLabelList"/>
    <dgm:cxn modelId="{11C428BC-DC3C-47B6-A54F-71296435AF5A}" type="presParOf" srcId="{8FD51DF0-C4DC-4770-8BAE-9F5D73FAB3A2}" destId="{A2C51AC8-7206-41ED-9ADD-174FF035F4C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96B9C-8F05-40C6-B2E7-398BFF33D22F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83F74-B70D-4E58-A58B-6D40AE9EB451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300" b="1" kern="1200"/>
            <a:t>This is the end of this PowerPoints.</a:t>
          </a:r>
          <a:endParaRPr lang="en-US" sz="2300" kern="1200"/>
        </a:p>
      </dsp:txBody>
      <dsp:txXfrm>
        <a:off x="559800" y="3022743"/>
        <a:ext cx="4320000" cy="720000"/>
      </dsp:txXfrm>
    </dsp:sp>
    <dsp:sp modelId="{32403553-B67F-4D1E-8C99-44FE85292F21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51AC8-7206-41ED-9ADD-174FF035F4CD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Thank you very much for listening!</a:t>
          </a:r>
          <a:endParaRPr lang="en-US" sz="2300" kern="1200"/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B264E5A-5D56-3118-5AB7-55FA67D068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28D2224-3DD9-1F01-E96A-01DCC9E19D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F025C-A8A6-4235-88F2-32840BAF383A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277E949-A345-2D69-623E-A0416BEC0D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58322A-82C3-5230-8FF4-0511C4EB1C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61841-4E7F-46DA-B45D-B399F8710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986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633B0-8BC4-4779-9941-39148773814E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BD47C-3E36-4F36-876C-DEE66F2A1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8534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879C-CC4D-4575-AEC0-C74D23945AC4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97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A52E-E895-4F26-9867-17AFBE28680F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97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521-18E1-4B02-9FBA-21E051E6F8BC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7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F4C8-1169-48D4-8CD7-71A355443D5A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59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A5F7-26A4-4758-BDB7-AEA229D360FE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2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7FDF-43D4-4A7B-9A94-6C06ADF61D4F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3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E700-F7AB-412E-B427-D55255F9BDD2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89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7BF1-C0D7-4918-A44F-25CCA8A47816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4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48A3-1D78-4C96-AFFE-E117D158EA30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7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236C-D230-4FD7-A555-6133AB8CB9D9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30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6C0-F963-4F36-92CD-8FBB91B49318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48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DC92E-4B4E-429E-A325-6966E5D10BDE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16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Namaskar</a:t>
            </a:r>
            <a:br>
              <a:rPr lang="en-US" dirty="0"/>
            </a:br>
            <a:r>
              <a:rPr lang="en-US" dirty="0"/>
              <a:t>Good morning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1135265" cy="4351338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Surya </a:t>
            </a:r>
            <a:r>
              <a:rPr lang="en-US" dirty="0" err="1"/>
              <a:t>Bahadur</a:t>
            </a:r>
            <a:r>
              <a:rPr lang="en-US" dirty="0"/>
              <a:t> Khatri</a:t>
            </a:r>
          </a:p>
          <a:p>
            <a:pPr marL="114300" indent="0">
              <a:buNone/>
            </a:pPr>
            <a:r>
              <a:rPr lang="en-US" dirty="0"/>
              <a:t>Account Officer</a:t>
            </a:r>
          </a:p>
          <a:p>
            <a:pPr marL="114300" indent="0">
              <a:buNone/>
            </a:pPr>
            <a:r>
              <a:rPr lang="en-US" dirty="0"/>
              <a:t>Kathmandu Upatyaka Khanepani Limited</a:t>
            </a:r>
          </a:p>
          <a:p>
            <a:pPr marL="114300" indent="0">
              <a:buNone/>
            </a:pPr>
            <a:r>
              <a:rPr lang="en-US" dirty="0"/>
              <a:t>West Water Operation Division</a:t>
            </a:r>
          </a:p>
          <a:p>
            <a:pPr marL="114300" indent="0">
              <a:buNone/>
            </a:pPr>
            <a:r>
              <a:rPr lang="en-US" dirty="0"/>
              <a:t>Lalitpur, </a:t>
            </a:r>
            <a:r>
              <a:rPr lang="en-US" dirty="0" err="1"/>
              <a:t>Jawalakhel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620" y="241539"/>
            <a:ext cx="3633160" cy="397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8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82FE44-4A6A-523B-5E21-B116136E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3. </a:t>
            </a:r>
            <a:r>
              <a:rPr lang="hi-IN" altLang="ja-JP" sz="3600"/>
              <a:t>इनपुट भइसकेको डेटालाई जाँच गर्नुपर्ने महत्व</a:t>
            </a:r>
            <a:r>
              <a:rPr kumimoji="1" lang="en-US" altLang="ja-JP" sz="3600"/>
              <a:t> </a:t>
            </a:r>
            <a:r>
              <a:rPr kumimoji="1" lang="en-US" altLang="ja-JP" sz="3600" dirty="0"/>
              <a:t>- 2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872C48-C0BA-5A79-A518-9A9130ED6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89631"/>
          </a:xfrm>
        </p:spPr>
        <p:txBody>
          <a:bodyPr>
            <a:normAutofit lnSpcReduction="10000"/>
          </a:bodyPr>
          <a:lstStyle/>
          <a:p>
            <a:r>
              <a:rPr kumimoji="1" lang="hi-IN" altLang="ja-JP" dirty="0"/>
              <a:t>डाटा इनपुट त्रुटिहरू कम भएपछि </a:t>
            </a:r>
            <a:r>
              <a:rPr kumimoji="1" lang="en-US" altLang="ja-JP" dirty="0"/>
              <a:t>NRW </a:t>
            </a:r>
            <a:r>
              <a:rPr kumimoji="1" lang="hi-IN" altLang="ja-JP" dirty="0"/>
              <a:t>को मात्रा पनि घट्न सक्छ। किनकी गलतीले</a:t>
            </a:r>
            <a:r>
              <a:rPr kumimoji="1" lang="en-US" altLang="ja-JP" dirty="0"/>
              <a:t> </a:t>
            </a:r>
            <a:r>
              <a:rPr kumimoji="1" lang="hi-IN" altLang="ja-JP" dirty="0"/>
              <a:t>वास्तविक भन्दा थोरै खपत लेखिएको बिल शंख्याहरू चेक जाँच गरेर सच्याइएको हुन्छ।</a:t>
            </a:r>
            <a:endParaRPr kumimoji="1" lang="en-US" altLang="ja-JP" dirty="0"/>
          </a:p>
          <a:p>
            <a:r>
              <a:rPr kumimoji="1" lang="hi-IN" altLang="ja-JP" dirty="0"/>
              <a:t>उजुरी तथा गुनासोहरू घट्दै गएपछि कम्पनीको सेवा स्तर, ग्राहकको सन्तुष्टि र कम्पनी प्रतिको विश्वासमा सुधार आउँदछ।</a:t>
            </a:r>
            <a:r>
              <a:rPr kumimoji="1" lang="en-US" altLang="ja-JP" dirty="0"/>
              <a:t> </a:t>
            </a:r>
          </a:p>
          <a:p>
            <a:r>
              <a:rPr kumimoji="1" lang="hi-IN" altLang="ja-JP" dirty="0"/>
              <a:t>माथि उल्लेखित कारणहरूले इनपुट गरिएको डाटा जाँच गर्नु धेरै महत्त्वपूर्ण छ भन्ने बुझिन्छ।</a:t>
            </a:r>
            <a:endParaRPr kumimoji="1" lang="ja-JP" altLang="en-US" dirty="0"/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BC70B403-59B4-24FA-26B9-79D8207EF1A2}"/>
              </a:ext>
            </a:extLst>
          </p:cNvPr>
          <p:cNvGrpSpPr/>
          <p:nvPr/>
        </p:nvGrpSpPr>
        <p:grpSpPr>
          <a:xfrm>
            <a:off x="911774" y="4973352"/>
            <a:ext cx="10783613" cy="1166519"/>
            <a:chOff x="911774" y="5986785"/>
            <a:chExt cx="10783613" cy="761457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B6761FBD-22D3-FEB3-FB80-D33F2C3BDDE7}"/>
                </a:ext>
              </a:extLst>
            </p:cNvPr>
            <p:cNvSpPr txBox="1"/>
            <p:nvPr/>
          </p:nvSpPr>
          <p:spPr>
            <a:xfrm>
              <a:off x="911774" y="6186434"/>
              <a:ext cx="1868207" cy="28854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hi-IN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कम गल्तीहरू</a:t>
              </a:r>
              <a:endPara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4A9E14E9-0B12-8ABC-4B00-86F2301144F0}"/>
                </a:ext>
              </a:extLst>
            </p:cNvPr>
            <p:cNvSpPr txBox="1"/>
            <p:nvPr/>
          </p:nvSpPr>
          <p:spPr>
            <a:xfrm>
              <a:off x="3471048" y="5991345"/>
              <a:ext cx="2149350" cy="28854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hi-IN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D6FA9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थोरै गुनासोहरू </a:t>
              </a:r>
              <a:endPara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1E77C0F-157F-3023-630C-339C13411E3D}"/>
                </a:ext>
              </a:extLst>
            </p:cNvPr>
            <p:cNvSpPr txBox="1"/>
            <p:nvPr/>
          </p:nvSpPr>
          <p:spPr>
            <a:xfrm>
              <a:off x="3812635" y="6459699"/>
              <a:ext cx="1500368" cy="288543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hi-IN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D6FA9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कम</a:t>
              </a: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D6FA9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NRW</a:t>
              </a:r>
              <a:endPara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8DAACCF-06F2-2FF9-219D-44F964C91E69}"/>
                </a:ext>
              </a:extLst>
            </p:cNvPr>
            <p:cNvSpPr txBox="1"/>
            <p:nvPr/>
          </p:nvSpPr>
          <p:spPr>
            <a:xfrm>
              <a:off x="6540074" y="6459699"/>
              <a:ext cx="2448918" cy="288543"/>
            </a:xfrm>
            <a:prstGeom prst="rect">
              <a:avLst/>
            </a:prstGeom>
            <a:blipFill dpi="0" rotWithShape="1">
              <a:blip r:embed="rId5">
                <a:alphaModFix amt="18000"/>
              </a:blip>
              <a:srcRect/>
              <a:tile tx="0" ty="0" sx="100000" sy="100000" flip="none" algn="tl"/>
            </a:blipFill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hi-IN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D6FA9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उच्च सन्तुष्टि</a:t>
              </a:r>
              <a:endPara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6F16AC6-DAD4-A8EE-DEFA-6F789B9DAF71}"/>
                </a:ext>
              </a:extLst>
            </p:cNvPr>
            <p:cNvSpPr txBox="1"/>
            <p:nvPr/>
          </p:nvSpPr>
          <p:spPr>
            <a:xfrm>
              <a:off x="6345635" y="5986785"/>
              <a:ext cx="2958163" cy="288543"/>
            </a:xfrm>
            <a:prstGeom prst="rect">
              <a:avLst/>
            </a:prstGeom>
            <a:blipFill dpi="0" rotWithShape="1">
              <a:blip r:embed="rId6">
                <a:alphaModFix amt="21000"/>
              </a:blip>
              <a:srcRect/>
              <a:tile tx="0" ty="0" sx="100000" sy="100000" flip="none" algn="tl"/>
            </a:blipFill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hi-IN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D6FA9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कम अतिरिक्त कामहरू</a:t>
              </a:r>
              <a:endPara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5411D3B-A226-390F-411E-DC800DF27B41}"/>
                </a:ext>
              </a:extLst>
            </p:cNvPr>
            <p:cNvSpPr txBox="1"/>
            <p:nvPr/>
          </p:nvSpPr>
          <p:spPr>
            <a:xfrm>
              <a:off x="9606455" y="6168323"/>
              <a:ext cx="2088932" cy="288543"/>
            </a:xfrm>
            <a:prstGeom prst="rect">
              <a:avLst/>
            </a:prstGeom>
            <a:blipFill>
              <a:blip r:embed="rId7">
                <a:alphaModFix amt="18000"/>
              </a:blip>
              <a:tile tx="0" ty="0" sx="100000" sy="100000" flip="none" algn="tl"/>
            </a:blipFill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hi-IN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D6FA9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उच्च निर्भरता</a:t>
              </a:r>
              <a:endPara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AD1717EE-469C-7ACE-5A7F-F41D0E7D32E7}"/>
                </a:ext>
              </a:extLst>
            </p:cNvPr>
            <p:cNvCxnSpPr>
              <a:cxnSpLocks/>
              <a:stCxn id="4" idx="3"/>
              <a:endCxn id="5" idx="1"/>
            </p:cNvCxnSpPr>
            <p:nvPr/>
          </p:nvCxnSpPr>
          <p:spPr>
            <a:xfrm flipV="1">
              <a:off x="2779981" y="6135617"/>
              <a:ext cx="691067" cy="195089"/>
            </a:xfrm>
            <a:prstGeom prst="straightConnector1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EA32D703-C1FD-6640-8154-264F05831271}"/>
                </a:ext>
              </a:extLst>
            </p:cNvPr>
            <p:cNvCxnSpPr>
              <a:cxnSpLocks/>
              <a:stCxn id="4" idx="3"/>
              <a:endCxn id="6" idx="1"/>
            </p:cNvCxnSpPr>
            <p:nvPr/>
          </p:nvCxnSpPr>
          <p:spPr>
            <a:xfrm>
              <a:off x="2779981" y="6330706"/>
              <a:ext cx="1032654" cy="273265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CB0762B3-E3A8-6777-0E93-25D2F364A855}"/>
                </a:ext>
              </a:extLst>
            </p:cNvPr>
            <p:cNvCxnSpPr>
              <a:cxnSpLocks/>
              <a:stCxn id="5" idx="3"/>
              <a:endCxn id="8" idx="1"/>
            </p:cNvCxnSpPr>
            <p:nvPr/>
          </p:nvCxnSpPr>
          <p:spPr>
            <a:xfrm flipV="1">
              <a:off x="5620398" y="6131057"/>
              <a:ext cx="725237" cy="4560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AE7E4D71-854C-5E71-3D7C-787D395E9D15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>
              <a:off x="5313003" y="6603971"/>
              <a:ext cx="1227071" cy="0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42B9DC21-0533-19D0-681B-C865BBAF0A48}"/>
                </a:ext>
              </a:extLst>
            </p:cNvPr>
            <p:cNvCxnSpPr>
              <a:cxnSpLocks/>
              <a:stCxn id="7" idx="3"/>
              <a:endCxn id="9" idx="1"/>
            </p:cNvCxnSpPr>
            <p:nvPr/>
          </p:nvCxnSpPr>
          <p:spPr>
            <a:xfrm flipV="1">
              <a:off x="8988992" y="6312595"/>
              <a:ext cx="617463" cy="291376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7A62A631-E265-D32C-1493-2AB84EBEC83F}"/>
                </a:ext>
              </a:extLst>
            </p:cNvPr>
            <p:cNvCxnSpPr>
              <a:cxnSpLocks/>
              <a:stCxn id="5" idx="3"/>
              <a:endCxn id="7" idx="1"/>
            </p:cNvCxnSpPr>
            <p:nvPr/>
          </p:nvCxnSpPr>
          <p:spPr>
            <a:xfrm>
              <a:off x="5620398" y="6135617"/>
              <a:ext cx="919676" cy="468354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D3FA233-6BBE-9F85-0799-67C95751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fld>
            <a:endParaRPr kumimoji="1" lang="ja-JP" alt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8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57288A-9E04-AA58-585A-5BB540D6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4. </a:t>
            </a:r>
            <a:r>
              <a:rPr kumimoji="1" lang="hi-IN" altLang="ja-JP" sz="3600" dirty="0"/>
              <a:t>डाटा इनपुट त्रुटिहरूको सामान्यतय कारणहरू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E2F2A0-BAB7-5342-CCCE-7DBACC72F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hi-IN" altLang="ja-JP" dirty="0"/>
              <a:t>डेटा इनपुट त्रुटिहरूको कारणहरू प्रमुख रुपमा 2 ओटा छन्</a:t>
            </a:r>
            <a:r>
              <a:rPr kumimoji="1" lang="en-US" altLang="ja-JP" dirty="0"/>
              <a:t>; </a:t>
            </a:r>
          </a:p>
          <a:p>
            <a:r>
              <a:rPr kumimoji="1" lang="hi-IN" altLang="ja-JP" dirty="0"/>
              <a:t>मानवीय त्रुटिहरू</a:t>
            </a:r>
            <a:endParaRPr kumimoji="1" lang="en-US" altLang="ja-JP" dirty="0"/>
          </a:p>
          <a:p>
            <a:r>
              <a:rPr lang="hi-IN" altLang="ja-JP" dirty="0"/>
              <a:t>कार्य संरचना र प्रणालीको कमी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7C7CB58-1425-637B-0D2D-DD2F24609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79" y="4001294"/>
            <a:ext cx="2731047" cy="204282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3974DE4-940E-1E52-3B9E-41EF8820B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30" y="3758192"/>
            <a:ext cx="3236771" cy="2153924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842F7C-0B29-94FA-00D7-26DDC805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z="1600" smtClean="0"/>
              <a:t>11</a:t>
            </a:fld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2285528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1F328E-1E42-DC20-C2A2-BCCCDAAAC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4. </a:t>
            </a:r>
            <a:r>
              <a:rPr kumimoji="1" lang="hi-IN" altLang="ja-JP" sz="3600" dirty="0"/>
              <a:t>डाटा इनपुट त्रुटिहरूको सामान्यतय कारणहरू </a:t>
            </a:r>
            <a:r>
              <a:rPr kumimoji="1" lang="en-US" altLang="ja-JP" sz="3600" dirty="0"/>
              <a:t>- 2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A9A213-35FD-D59F-1094-43BA4FF37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hi-IN" altLang="ja-JP" b="1" dirty="0"/>
              <a:t>मानवीय त्रुटिहरू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hi-IN" altLang="ja-JP" dirty="0"/>
              <a:t>अधिकांश त्रुटिहरू मानवीय त्रुटिहरू हुन्छन्।</a:t>
            </a:r>
            <a:endParaRPr kumimoji="1" lang="en-US" altLang="ja-JP" dirty="0"/>
          </a:p>
          <a:p>
            <a:r>
              <a:rPr lang="hi-IN" altLang="ja-JP" dirty="0"/>
              <a:t>कम एकाग्रता</a:t>
            </a:r>
            <a:endParaRPr lang="en-US" altLang="ja-JP" dirty="0"/>
          </a:p>
          <a:p>
            <a:r>
              <a:rPr lang="hi-IN" altLang="ja-JP" dirty="0"/>
              <a:t>डेस्क र कार्यस्थल</a:t>
            </a:r>
            <a:r>
              <a:rPr lang="en-US" altLang="ja-JP" dirty="0"/>
              <a:t> </a:t>
            </a:r>
            <a:r>
              <a:rPr lang="hi-IN" altLang="ja-JP" dirty="0"/>
              <a:t>लथालिङ्ग हुनु</a:t>
            </a:r>
            <a:endParaRPr lang="en-US" altLang="ja-JP" dirty="0"/>
          </a:p>
          <a:p>
            <a:r>
              <a:rPr lang="hi-IN" altLang="ja-JP" dirty="0"/>
              <a:t>अस्पष्ट अंक/शब्दको गलत अनुमान (सो को पुष्टि नगर्नु)</a:t>
            </a:r>
            <a:endParaRPr lang="en-US" altLang="ja-JP" dirty="0"/>
          </a:p>
          <a:p>
            <a:r>
              <a:rPr lang="hi-IN" altLang="ja-JP" dirty="0"/>
              <a:t>गलत सेल/ठाउँमा डाटा इनपुट गर्नु</a:t>
            </a:r>
            <a:endParaRPr lang="en-US" altLang="ja-JP" dirty="0"/>
          </a:p>
          <a:p>
            <a:r>
              <a:rPr kumimoji="1" lang="hi-IN" altLang="ja-JP" dirty="0"/>
              <a:t>इनपुट गरिएको डाटा पुन: जाँच नगर्नु</a:t>
            </a:r>
            <a:r>
              <a:rPr kumimoji="1" lang="en-US" altLang="ja-JP" dirty="0"/>
              <a:t> </a:t>
            </a:r>
          </a:p>
          <a:p>
            <a:r>
              <a:rPr lang="hi-IN" altLang="ja-JP" dirty="0"/>
              <a:t>कम प्रशिक्षण</a:t>
            </a:r>
            <a:r>
              <a:rPr lang="en-US" altLang="ja-JP" dirty="0"/>
              <a:t>,</a:t>
            </a:r>
            <a:r>
              <a:rPr lang="hi-IN" altLang="ja-JP" dirty="0"/>
              <a:t> अनुभव</a:t>
            </a:r>
            <a:r>
              <a:rPr lang="en-US" altLang="ja-JP" dirty="0"/>
              <a:t> </a:t>
            </a:r>
            <a:r>
              <a:rPr lang="hi-IN" altLang="ja-JP" dirty="0"/>
              <a:t>र</a:t>
            </a:r>
            <a:r>
              <a:rPr lang="en-US" altLang="ja-JP" dirty="0"/>
              <a:t> </a:t>
            </a:r>
            <a:r>
              <a:rPr lang="hi-IN" altLang="ja-JP" dirty="0"/>
              <a:t>ज्ञान।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図 4" descr="黒いシャツを着ている人の絵&#10;&#10;低い精度で自動的に生成された説明">
            <a:extLst>
              <a:ext uri="{FF2B5EF4-FFF2-40B4-BE49-F238E27FC236}">
                <a16:creationId xmlns:a16="http://schemas.microsoft.com/office/drawing/2014/main" id="{7A4049A6-7AC3-3147-AD31-B2FEE7D4C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193" y="3552496"/>
            <a:ext cx="2170386" cy="2170386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0A96F2-CD7B-90C7-9368-C15AE1EC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z="1600" smtClean="0"/>
              <a:t>12</a:t>
            </a:fld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160159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1A5EAF-1F5A-938C-C5B1-0B57856A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4. </a:t>
            </a:r>
            <a:r>
              <a:rPr kumimoji="1" lang="hi-IN" altLang="ja-JP" sz="3600" dirty="0"/>
              <a:t>डाटा इनपुट त्रुटिहरूको सामान्यतय कारणहरू</a:t>
            </a:r>
            <a:r>
              <a:rPr kumimoji="1" lang="en-US" altLang="ja-JP" sz="3600" dirty="0"/>
              <a:t> - 3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005D7C-6649-6741-7D1C-B8B2021A5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i-IN" altLang="ja-JP" b="1" dirty="0"/>
              <a:t>कार्य संरचना र प्रणालीको कमी</a:t>
            </a:r>
            <a:r>
              <a:rPr lang="en-US" altLang="ja-JP" b="1" dirty="0"/>
              <a:t> </a:t>
            </a:r>
            <a:endParaRPr kumimoji="1" lang="ja-JP" altLang="en-US" b="1" dirty="0"/>
          </a:p>
          <a:p>
            <a:r>
              <a:rPr lang="hi-IN" altLang="ja-JP" dirty="0"/>
              <a:t>कम्पनीले मानवीय त्रुटिहरूको संख्या कम गर्न प्रयास गर्नुपर्छ तर</a:t>
            </a:r>
            <a:r>
              <a:rPr lang="en-US" altLang="ja-JP" dirty="0"/>
              <a:t> </a:t>
            </a:r>
            <a:r>
              <a:rPr lang="hi-IN" altLang="ja-JP" dirty="0"/>
              <a:t>सो पर्याप्त मात्रामा गर्न सक्दैन।</a:t>
            </a:r>
            <a:endParaRPr lang="en-US" altLang="ja-JP" dirty="0"/>
          </a:p>
          <a:p>
            <a:r>
              <a:rPr lang="hi-IN" altLang="ja-JP" dirty="0"/>
              <a:t>उदाहरणका लागि, एक कर्मचारीले इनपुट देखि जाँच सम्म सबै काम गरिरहेको छ।</a:t>
            </a:r>
            <a:endParaRPr lang="en-US" altLang="ja-JP" dirty="0"/>
          </a:p>
          <a:p>
            <a:r>
              <a:rPr lang="hi-IN" altLang="ja-JP" dirty="0"/>
              <a:t>कर्मचारी अभावका कारण कामको चाप अत्यधिक छ।</a:t>
            </a:r>
            <a:endParaRPr lang="en-US" altLang="ja-JP" dirty="0"/>
          </a:p>
          <a:p>
            <a:r>
              <a:rPr lang="hi-IN" altLang="ja-JP" dirty="0"/>
              <a:t>चेक गर्नको लागि कुनै म्यानुअल वा चेकलिस्ट छैन,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</a:t>
            </a:r>
            <a:r>
              <a:rPr lang="hi-IN" altLang="ja-JP" dirty="0"/>
              <a:t>मौखिक रुपमा मात्र सिकाई हुन्छ।</a:t>
            </a:r>
            <a:endParaRPr lang="en-US" altLang="ja-JP" dirty="0"/>
          </a:p>
          <a:p>
            <a:r>
              <a:rPr lang="hi-IN" altLang="ja-JP" dirty="0"/>
              <a:t>सो संग सान्दर्भिक र पर्याप्त कम्प्युटर, प्रोग्रामहरू,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</a:t>
            </a:r>
            <a:r>
              <a:rPr lang="hi-IN" altLang="ja-JP" dirty="0"/>
              <a:t>इन्टरनेट, आदि छैनन्।</a:t>
            </a:r>
            <a:endParaRPr kumimoji="1" lang="ja-JP" altLang="en-US" dirty="0"/>
          </a:p>
        </p:txBody>
      </p:sp>
      <p:pic>
        <p:nvPicPr>
          <p:cNvPr id="5" name="図 4" descr="挿絵, 線画 が含まれている画像&#10;&#10;自動的に生成された説明">
            <a:extLst>
              <a:ext uri="{FF2B5EF4-FFF2-40B4-BE49-F238E27FC236}">
                <a16:creationId xmlns:a16="http://schemas.microsoft.com/office/drawing/2014/main" id="{5108BA61-51E8-4985-58FF-47392C101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146" y="3995738"/>
            <a:ext cx="2095500" cy="2181225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FF11FD-7483-F668-A1BC-0D04B77E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z="1600" smtClean="0"/>
              <a:t>13</a:t>
            </a:fld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1531486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4D2507-1EB9-8697-B78A-95333506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5</a:t>
            </a:r>
            <a:r>
              <a:rPr kumimoji="1" lang="en-US" altLang="ja-JP" sz="3600" dirty="0"/>
              <a:t>. </a:t>
            </a:r>
            <a:r>
              <a:rPr kumimoji="1" lang="hi-IN" altLang="ja-JP" sz="3600" dirty="0"/>
              <a:t>डाटा इनपुटको सटीकता कसरी कायम राख्ने</a:t>
            </a:r>
            <a:r>
              <a:rPr kumimoji="1" lang="en-US" altLang="ja-JP" sz="3600" dirty="0"/>
              <a:t> - 1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2FCA7D-7030-DF53-0A11-4E5A68D1A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hi-IN" altLang="ja-JP" b="1" dirty="0"/>
              <a:t>मानवीय गल्तीहरूका लागि</a:t>
            </a:r>
            <a:r>
              <a:rPr kumimoji="1" lang="en-US" altLang="ja-JP" b="1" dirty="0"/>
              <a:t>:</a:t>
            </a:r>
          </a:p>
          <a:p>
            <a:r>
              <a:rPr kumimoji="1" lang="hi-IN" altLang="ja-JP" dirty="0"/>
              <a:t>डाटा इनपुट कार्यहरू बीच उपयुक्त ब्रेक समय।</a:t>
            </a:r>
            <a:endParaRPr kumimoji="1" lang="en-US" altLang="ja-JP" dirty="0"/>
          </a:p>
          <a:p>
            <a:r>
              <a:rPr kumimoji="1" lang="hi-IN" altLang="ja-JP" dirty="0"/>
              <a:t>यदि आफूलाई पढ्न गाह्रो अंक/शब्द छ भने, प्रष्ट हुनको लागि कुनै पनि समय मिटर रिडरहरूलाई सोध्नुहोस्।</a:t>
            </a:r>
            <a:endParaRPr kumimoji="1" lang="en-US" altLang="ja-JP" dirty="0"/>
          </a:p>
          <a:p>
            <a:r>
              <a:rPr lang="hi-IN" altLang="ja-JP" dirty="0"/>
              <a:t>डेटा इनपुट गर्दा संख्या र शब्दहरू उच्चारण वा पोइन्ट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</a:t>
            </a:r>
            <a:r>
              <a:rPr lang="hi-IN" altLang="ja-JP" dirty="0"/>
              <a:t>गर्दै गर्नुहोस्।</a:t>
            </a:r>
            <a:endParaRPr lang="en-US" altLang="ja-JP" dirty="0"/>
          </a:p>
          <a:p>
            <a:r>
              <a:rPr kumimoji="1" lang="en-US" altLang="ja-JP" dirty="0"/>
              <a:t>Excel </a:t>
            </a:r>
            <a:r>
              <a:rPr kumimoji="1" lang="hi-IN" altLang="ja-JP" dirty="0"/>
              <a:t>को </a:t>
            </a:r>
            <a:r>
              <a:rPr kumimoji="1" lang="en-US" altLang="ja-JP" dirty="0"/>
              <a:t>reading function </a:t>
            </a:r>
            <a:r>
              <a:rPr kumimoji="1" lang="hi-IN" altLang="ja-JP" dirty="0"/>
              <a:t>प्रयोग गरेर जाँच गर्ने (सुन्दै जाँच)</a:t>
            </a:r>
            <a:endParaRPr kumimoji="1" lang="en-US" altLang="ja-JP" dirty="0"/>
          </a:p>
          <a:p>
            <a:r>
              <a:rPr lang="hi-IN" altLang="ja-JP" dirty="0"/>
              <a:t>तपाईंको गल्तीहरूको संख्याको मेमो लिनुहोस्/ तिप्नुहोस, र यसलाई</a:t>
            </a:r>
            <a:endParaRPr lang="en-US" altLang="ja-JP" dirty="0"/>
          </a:p>
          <a:p>
            <a:pPr marL="0" indent="0">
              <a:buNone/>
            </a:pPr>
            <a:r>
              <a:rPr lang="hi-IN" altLang="ja-JP" dirty="0"/>
              <a:t> कम गर्ने प्रयास गर्नुहोस्।</a:t>
            </a:r>
            <a:r>
              <a:rPr kumimoji="1" lang="en-US" altLang="ja-JP" dirty="0"/>
              <a:t> </a:t>
            </a:r>
          </a:p>
          <a:p>
            <a:r>
              <a:rPr kumimoji="1" lang="hi-IN" altLang="ja-JP" dirty="0"/>
              <a:t>बुझ्नुहोस् कि तपाई प्रायः के मा गल्ती गर्नुहुन्छ (उपभोग? श्रेणी? आदि)</a:t>
            </a:r>
            <a:endParaRPr kumimoji="1" lang="en-US" altLang="ja-JP" dirty="0"/>
          </a:p>
          <a:p>
            <a:r>
              <a:rPr kumimoji="1" lang="hi-IN" altLang="ja-JP" dirty="0"/>
              <a:t>कहिलेकाहीँ एक दिनको लागि एक आपसमा आफ्नो कार्यहरू परिवर्तन गर्नुहोस् (डेटा इनपुट, फिल्ड सर्वे, त्यसपछि अरूको इनपुट डेटा जाँच गर्ने)</a:t>
            </a:r>
            <a:endParaRPr kumimoji="1" lang="en-US" altLang="ja-JP" dirty="0"/>
          </a:p>
        </p:txBody>
      </p:sp>
      <p:pic>
        <p:nvPicPr>
          <p:cNvPr id="6" name="図 5" descr="デスクの上のパソコンと女性&#10;&#10;自動的に生成された説明">
            <a:extLst>
              <a:ext uri="{FF2B5EF4-FFF2-40B4-BE49-F238E27FC236}">
                <a16:creationId xmlns:a16="http://schemas.microsoft.com/office/drawing/2014/main" id="{E05D452E-E8E1-E4C6-93B2-1855AE78A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96" y="3097442"/>
            <a:ext cx="1974472" cy="1609710"/>
          </a:xfrm>
          <a:prstGeom prst="rect">
            <a:avLst/>
          </a:prstGeom>
        </p:spPr>
      </p:pic>
      <p:pic>
        <p:nvPicPr>
          <p:cNvPr id="10" name="図 9" descr="おもちゃ, 人形, 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17885C19-26C7-BDB1-7372-5D28FE5BF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90" y="708874"/>
            <a:ext cx="1890601" cy="175266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99C34F-16C7-DA99-5229-29543DD2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z="1600" smtClean="0"/>
              <a:t>14</a:t>
            </a:fld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51712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B17C93-E54B-B8FF-FD18-C1AB480A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5</a:t>
            </a:r>
            <a:r>
              <a:rPr kumimoji="1" lang="en-US" altLang="ja-JP" sz="3600" dirty="0"/>
              <a:t>. </a:t>
            </a:r>
            <a:r>
              <a:rPr kumimoji="1" lang="hi-IN" altLang="ja-JP" sz="3600" dirty="0"/>
              <a:t>डाटा इनपुटको सटीकता कसरी कायम राख्ने</a:t>
            </a:r>
            <a:r>
              <a:rPr kumimoji="1" lang="en-US" altLang="ja-JP" sz="3600" dirty="0"/>
              <a:t> - 2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A2D88E-7DC8-5675-C5DF-C661CCD62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i-IN" altLang="ja-JP" b="1" dirty="0"/>
              <a:t>कार्य संरचना र प्रणालीको कमी</a:t>
            </a:r>
            <a:r>
              <a:rPr kumimoji="1" lang="hi-IN" altLang="ja-JP" b="1" dirty="0"/>
              <a:t>का लागि</a:t>
            </a:r>
            <a:r>
              <a:rPr lang="en-US" altLang="ja-JP" b="1" dirty="0"/>
              <a:t>: </a:t>
            </a:r>
            <a:endParaRPr kumimoji="1" lang="ja-JP" altLang="en-US" b="1" dirty="0"/>
          </a:p>
          <a:p>
            <a:r>
              <a:rPr kumimoji="1" lang="hi-IN" altLang="ja-JP" dirty="0"/>
              <a:t>काम गर्ने उचित अवस्था (उचित कर्मचारी संख्या, पर्याप्त सीप)</a:t>
            </a:r>
            <a:endParaRPr kumimoji="1" lang="en-US" altLang="ja-JP" dirty="0"/>
          </a:p>
          <a:p>
            <a:r>
              <a:rPr lang="hi-IN" altLang="ja-JP" dirty="0"/>
              <a:t>डाटा इनपुट/जाँच सीपको लागी निरन्तररुपमा कर्मचारीलाई प्रशिक्षण</a:t>
            </a:r>
            <a:endParaRPr lang="en-US" altLang="ja-JP" dirty="0"/>
          </a:p>
          <a:p>
            <a:r>
              <a:rPr lang="hi-IN" altLang="ja-JP" dirty="0"/>
              <a:t>डाटा इनपुट/जाँच सीपको लागी म्यानुअल र चेकलिस्टको तयारी</a:t>
            </a:r>
            <a:endParaRPr lang="en-US" altLang="ja-JP" dirty="0"/>
          </a:p>
          <a:p>
            <a:r>
              <a:rPr lang="hi-IN" altLang="ja-JP" dirty="0"/>
              <a:t>उपयुक्त कम्प्युटर, प्रोग्रामहरू, इन्टरनेट, आदिको व्यवस्था।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6" name="図 5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EA2C0FAA-2078-25E9-31BE-11BCAB312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47" y="4645025"/>
            <a:ext cx="2466975" cy="1847850"/>
          </a:xfrm>
          <a:prstGeom prst="rect">
            <a:avLst/>
          </a:prstGeom>
        </p:spPr>
      </p:pic>
      <p:pic>
        <p:nvPicPr>
          <p:cNvPr id="10" name="図 9" descr="家具, コンピュータ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0C68E80F-9D57-237E-55BF-42B026CD4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09" y="4504613"/>
            <a:ext cx="1807287" cy="1807287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34E3A9-62A4-E010-DADE-E148CD7C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z="1600" smtClean="0"/>
              <a:t>15</a:t>
            </a:fld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1163800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4D2507-1EB9-8697-B78A-95333506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5</a:t>
            </a:r>
            <a:r>
              <a:rPr kumimoji="1" lang="en-US" altLang="ja-JP" sz="3600" dirty="0"/>
              <a:t>. </a:t>
            </a:r>
            <a:r>
              <a:rPr kumimoji="1" lang="hi-IN" altLang="ja-JP" sz="3600" dirty="0"/>
              <a:t>डाटा इनपुटको सटीकता कसरी कायम राख्ने</a:t>
            </a:r>
            <a:r>
              <a:rPr kumimoji="1" lang="en-US" altLang="ja-JP" sz="3600" dirty="0"/>
              <a:t> - 3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2FCA7D-7030-DF53-0A11-4E5A68D1A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hi-IN" altLang="ja-JP" dirty="0"/>
              <a:t>गल्तीहरू नहोस् भन्नका लागि, इन्पुट गरिएको कार्यहरू दुई पटक जाँच गर्नुलाई डबल चेक भनिन्छ।</a:t>
            </a:r>
            <a:endParaRPr kumimoji="1" lang="en-US" altLang="ja-JP" dirty="0"/>
          </a:p>
          <a:p>
            <a:r>
              <a:rPr lang="hi-IN" altLang="ja-JP" dirty="0"/>
              <a:t>डबल चेक एक, दुई, वा धेरै व्यक्तिहरू द्वारा गरिन्छ।</a:t>
            </a:r>
            <a:endParaRPr lang="en-US" altLang="ja-JP" dirty="0"/>
          </a:p>
          <a:p>
            <a:r>
              <a:rPr kumimoji="1" lang="hi-IN" altLang="ja-JP" dirty="0"/>
              <a:t>दोहोरो जाँचका प्रमुख </a:t>
            </a:r>
            <a:r>
              <a:rPr kumimoji="1" lang="en-US" altLang="ja-JP" dirty="0"/>
              <a:t>7</a:t>
            </a:r>
            <a:r>
              <a:rPr kumimoji="1" lang="hi-IN" altLang="ja-JP" dirty="0"/>
              <a:t> विधिहरू निम्न छन्</a:t>
            </a:r>
            <a:r>
              <a:rPr lang="en-US" altLang="ja-JP" dirty="0"/>
              <a:t>;</a:t>
            </a:r>
            <a:endParaRPr kumimoji="1" lang="en-US" altLang="ja-JP" dirty="0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ABAE8BEE-9ABA-34A3-4A6B-8CBF2ECBCBC3}"/>
              </a:ext>
            </a:extLst>
          </p:cNvPr>
          <p:cNvSpPr/>
          <p:nvPr/>
        </p:nvSpPr>
        <p:spPr>
          <a:xfrm>
            <a:off x="2664372" y="5072316"/>
            <a:ext cx="168166" cy="1670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C1ADE99-A6B3-68C6-24AF-B7AF44D6D2DE}"/>
              </a:ext>
            </a:extLst>
          </p:cNvPr>
          <p:cNvGrpSpPr/>
          <p:nvPr/>
        </p:nvGrpSpPr>
        <p:grpSpPr>
          <a:xfrm>
            <a:off x="1001441" y="4132306"/>
            <a:ext cx="10444327" cy="2223331"/>
            <a:chOff x="1001441" y="4132306"/>
            <a:chExt cx="10444327" cy="2223331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71705E45-9784-2E7E-CEB2-8E269F137633}"/>
                </a:ext>
              </a:extLst>
            </p:cNvPr>
            <p:cNvGrpSpPr/>
            <p:nvPr/>
          </p:nvGrpSpPr>
          <p:grpSpPr>
            <a:xfrm>
              <a:off x="1001441" y="4132306"/>
              <a:ext cx="10444327" cy="2223331"/>
              <a:chOff x="1001441" y="4132306"/>
              <a:chExt cx="10444327" cy="2223331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26E16ADD-DF13-0035-CCEF-31575B5DE60F}"/>
                  </a:ext>
                </a:extLst>
              </p:cNvPr>
              <p:cNvGrpSpPr/>
              <p:nvPr/>
            </p:nvGrpSpPr>
            <p:grpSpPr>
              <a:xfrm>
                <a:off x="1001441" y="4803061"/>
                <a:ext cx="10444327" cy="894267"/>
                <a:chOff x="1001441" y="4803061"/>
                <a:chExt cx="10444327" cy="894267"/>
              </a:xfrm>
            </p:grpSpPr>
            <p:sp>
              <p:nvSpPr>
                <p:cNvPr id="11" name="矢印: 右 10">
                  <a:extLst>
                    <a:ext uri="{FF2B5EF4-FFF2-40B4-BE49-F238E27FC236}">
                      <a16:creationId xmlns:a16="http://schemas.microsoft.com/office/drawing/2014/main" id="{E9585A17-8312-4684-529A-8AEE57870553}"/>
                    </a:ext>
                  </a:extLst>
                </p:cNvPr>
                <p:cNvSpPr/>
                <p:nvPr/>
              </p:nvSpPr>
              <p:spPr>
                <a:xfrm>
                  <a:off x="1166650" y="4803061"/>
                  <a:ext cx="10279118" cy="894267"/>
                </a:xfrm>
                <a:prstGeom prst="rightArrow">
                  <a:avLst/>
                </a:prstGeom>
                <a:gradFill>
                  <a:gsLst>
                    <a:gs pos="0">
                      <a:schemeClr val="bg1"/>
                    </a:gs>
                    <a:gs pos="74000">
                      <a:schemeClr val="bg1">
                        <a:lumMod val="75000"/>
                      </a:schemeClr>
                    </a:gs>
                    <a:gs pos="83000">
                      <a:schemeClr val="bg1">
                        <a:lumMod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40C2BD83-234A-9E04-5A6F-44A9F071DA26}"/>
                    </a:ext>
                  </a:extLst>
                </p:cNvPr>
                <p:cNvSpPr txBox="1"/>
                <p:nvPr/>
              </p:nvSpPr>
              <p:spPr>
                <a:xfrm>
                  <a:off x="1001441" y="5005305"/>
                  <a:ext cx="9806152" cy="461665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hi-IN" altLang="ja-JP" sz="2400" b="1" dirty="0"/>
                    <a:t>इनपुट गरिएक डाटा</a:t>
                  </a:r>
                  <a:endParaRPr kumimoji="1" lang="ja-JP" altLang="en-US" sz="2400" b="1" dirty="0"/>
                </a:p>
              </p:txBody>
            </p:sp>
          </p:grpSp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66D18A2-A624-9EA1-6061-DC1302089514}"/>
                  </a:ext>
                </a:extLst>
              </p:cNvPr>
              <p:cNvSpPr txBox="1"/>
              <p:nvPr/>
            </p:nvSpPr>
            <p:spPr>
              <a:xfrm>
                <a:off x="3578771" y="4132306"/>
                <a:ext cx="2822028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  <a:alpha val="96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hi-IN" altLang="ja-JP" sz="2400" b="1" i="1" dirty="0"/>
                  <a:t>पहिलो जाँच</a:t>
                </a:r>
                <a:endParaRPr kumimoji="1" lang="ja-JP" altLang="en-US" sz="2400" b="1" i="1" dirty="0"/>
              </a:p>
            </p:txBody>
          </p:sp>
          <p:sp>
            <p:nvSpPr>
              <p:cNvPr id="7" name="矢印: 下 6">
                <a:extLst>
                  <a:ext uri="{FF2B5EF4-FFF2-40B4-BE49-F238E27FC236}">
                    <a16:creationId xmlns:a16="http://schemas.microsoft.com/office/drawing/2014/main" id="{DF421540-2BA1-656D-E612-8CE58088FC7B}"/>
                  </a:ext>
                </a:extLst>
              </p:cNvPr>
              <p:cNvSpPr/>
              <p:nvPr/>
            </p:nvSpPr>
            <p:spPr>
              <a:xfrm>
                <a:off x="4340773" y="4646521"/>
                <a:ext cx="1292773" cy="340341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A9144A14-8FA7-D870-6874-05F895FDCD4E}"/>
                  </a:ext>
                </a:extLst>
              </p:cNvPr>
              <p:cNvGrpSpPr/>
              <p:nvPr/>
            </p:nvGrpSpPr>
            <p:grpSpPr>
              <a:xfrm>
                <a:off x="7210087" y="5506036"/>
                <a:ext cx="2564524" cy="849601"/>
                <a:chOff x="6936823" y="5506036"/>
                <a:chExt cx="2564524" cy="849601"/>
              </a:xfrm>
            </p:grpSpPr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5FED06F8-6808-D7C2-F749-A08A81074EEF}"/>
                    </a:ext>
                  </a:extLst>
                </p:cNvPr>
                <p:cNvSpPr txBox="1"/>
                <p:nvPr/>
              </p:nvSpPr>
              <p:spPr>
                <a:xfrm>
                  <a:off x="6936823" y="5893972"/>
                  <a:ext cx="2564524" cy="46166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>
                  <a:solidFill>
                    <a:schemeClr val="accent5">
                      <a:lumMod val="50000"/>
                      <a:alpha val="96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hi-IN" altLang="ja-JP" sz="2400" b="1" i="1" dirty="0"/>
                    <a:t>दोस्रो चेक</a:t>
                  </a:r>
                  <a:endParaRPr kumimoji="1" lang="ja-JP" altLang="en-US" sz="2400" b="1" i="1" dirty="0"/>
                </a:p>
              </p:txBody>
            </p:sp>
            <p:sp>
              <p:nvSpPr>
                <p:cNvPr id="8" name="矢印: 下 7">
                  <a:extLst>
                    <a:ext uri="{FF2B5EF4-FFF2-40B4-BE49-F238E27FC236}">
                      <a16:creationId xmlns:a16="http://schemas.microsoft.com/office/drawing/2014/main" id="{EF3D22D7-20C1-C094-45D1-682ABC69C293}"/>
                    </a:ext>
                  </a:extLst>
                </p:cNvPr>
                <p:cNvSpPr/>
                <p:nvPr/>
              </p:nvSpPr>
              <p:spPr>
                <a:xfrm rot="10800000">
                  <a:off x="7551673" y="5506036"/>
                  <a:ext cx="1292773" cy="340341"/>
                </a:xfrm>
                <a:prstGeom prst="downArrow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AC089208-97E0-B75E-8425-30C58E3125C1}"/>
                </a:ext>
              </a:extLst>
            </p:cNvPr>
            <p:cNvSpPr/>
            <p:nvPr/>
          </p:nvSpPr>
          <p:spPr>
            <a:xfrm>
              <a:off x="1303282" y="5077570"/>
              <a:ext cx="168166" cy="1670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吹き出し: 折線 16">
              <a:extLst>
                <a:ext uri="{FF2B5EF4-FFF2-40B4-BE49-F238E27FC236}">
                  <a16:creationId xmlns:a16="http://schemas.microsoft.com/office/drawing/2014/main" id="{05D33ACE-0135-6BD9-3A28-DF15560BD830}"/>
                </a:ext>
              </a:extLst>
            </p:cNvPr>
            <p:cNvSpPr/>
            <p:nvPr/>
          </p:nvSpPr>
          <p:spPr>
            <a:xfrm>
              <a:off x="1545022" y="5864673"/>
              <a:ext cx="1198178" cy="313239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226392"/>
                <a:gd name="adj6" fmla="val -13333"/>
              </a:avLst>
            </a:prstGeom>
            <a:ln>
              <a:solidFill>
                <a:srgbClr val="0070C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hi-IN" altLang="ja-JP" dirty="0"/>
                <a:t>गल्तीहरू</a:t>
              </a:r>
              <a:endParaRPr kumimoji="1" lang="ja-JP" altLang="en-US" dirty="0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9FAF5EFC-2486-BFDA-CCC0-1E47350B045C}"/>
                </a:ext>
              </a:extLst>
            </p:cNvPr>
            <p:cNvSpPr/>
            <p:nvPr/>
          </p:nvSpPr>
          <p:spPr>
            <a:xfrm>
              <a:off x="1634353" y="5208950"/>
              <a:ext cx="168166" cy="1670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282728F1-DEA9-60A6-98F4-A8029731E58F}"/>
                </a:ext>
              </a:extLst>
            </p:cNvPr>
            <p:cNvSpPr/>
            <p:nvPr/>
          </p:nvSpPr>
          <p:spPr>
            <a:xfrm>
              <a:off x="3221416" y="5072313"/>
              <a:ext cx="168166" cy="1670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B4EBF1D2-FBB4-AFC5-70D6-4E0A9135F4DB}"/>
                </a:ext>
              </a:extLst>
            </p:cNvPr>
            <p:cNvSpPr/>
            <p:nvPr/>
          </p:nvSpPr>
          <p:spPr>
            <a:xfrm>
              <a:off x="3426366" y="5214203"/>
              <a:ext cx="168166" cy="1670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A9BAD71E-8B13-323D-6828-3871FB8D68C3}"/>
                </a:ext>
              </a:extLst>
            </p:cNvPr>
            <p:cNvSpPr/>
            <p:nvPr/>
          </p:nvSpPr>
          <p:spPr>
            <a:xfrm>
              <a:off x="1991710" y="5103845"/>
              <a:ext cx="168166" cy="1670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7C032473-F041-4134-EE83-BE108EF61D0D}"/>
                </a:ext>
              </a:extLst>
            </p:cNvPr>
            <p:cNvSpPr/>
            <p:nvPr/>
          </p:nvSpPr>
          <p:spPr>
            <a:xfrm>
              <a:off x="2249211" y="5235225"/>
              <a:ext cx="168166" cy="1670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67E02E2A-4A1D-6BA9-BA5B-7DD046C2B0FC}"/>
                </a:ext>
              </a:extLst>
            </p:cNvPr>
            <p:cNvSpPr/>
            <p:nvPr/>
          </p:nvSpPr>
          <p:spPr>
            <a:xfrm>
              <a:off x="2953406" y="5224716"/>
              <a:ext cx="168166" cy="1670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91AAB011-3F64-2947-1244-73A2C90F3170}"/>
                </a:ext>
              </a:extLst>
            </p:cNvPr>
            <p:cNvSpPr/>
            <p:nvPr/>
          </p:nvSpPr>
          <p:spPr>
            <a:xfrm>
              <a:off x="7598960" y="5098591"/>
              <a:ext cx="168166" cy="1670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8C8DCA41-F4E1-28D9-8FF2-F23BD832D813}"/>
                </a:ext>
              </a:extLst>
            </p:cNvPr>
            <p:cNvSpPr/>
            <p:nvPr/>
          </p:nvSpPr>
          <p:spPr>
            <a:xfrm>
              <a:off x="7951055" y="5219461"/>
              <a:ext cx="168166" cy="1670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6C81C87E-CE0B-8092-74AF-F56DE074A3BF}"/>
                </a:ext>
              </a:extLst>
            </p:cNvPr>
            <p:cNvSpPr/>
            <p:nvPr/>
          </p:nvSpPr>
          <p:spPr>
            <a:xfrm>
              <a:off x="7236349" y="5229973"/>
              <a:ext cx="168166" cy="1670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33962A4F-6603-6738-E16A-4094C91AE959}"/>
                </a:ext>
              </a:extLst>
            </p:cNvPr>
            <p:cNvSpPr/>
            <p:nvPr/>
          </p:nvSpPr>
          <p:spPr>
            <a:xfrm>
              <a:off x="3888825" y="5077572"/>
              <a:ext cx="168166" cy="1670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0ED3EBFE-4ECA-5B61-EE07-872423D40A86}"/>
                </a:ext>
              </a:extLst>
            </p:cNvPr>
            <p:cNvSpPr/>
            <p:nvPr/>
          </p:nvSpPr>
          <p:spPr>
            <a:xfrm>
              <a:off x="4356528" y="5187932"/>
              <a:ext cx="168166" cy="1670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3AB0843E-E4F5-6B34-7BA3-F66623F6E2A7}"/>
                </a:ext>
              </a:extLst>
            </p:cNvPr>
            <p:cNvSpPr/>
            <p:nvPr/>
          </p:nvSpPr>
          <p:spPr>
            <a:xfrm>
              <a:off x="8187537" y="5109101"/>
              <a:ext cx="168166" cy="1670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B0B11B39-390F-002D-10EE-2AB5857CD8E1}"/>
                </a:ext>
              </a:extLst>
            </p:cNvPr>
            <p:cNvSpPr/>
            <p:nvPr/>
          </p:nvSpPr>
          <p:spPr>
            <a:xfrm>
              <a:off x="2569791" y="5134342"/>
              <a:ext cx="168166" cy="1670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2A3EFEE8-B072-688D-1AB0-7EBF4C01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z="1600" smtClean="0"/>
              <a:t>16</a:t>
            </a:fld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289726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B95D8-9DF7-B13A-EE5A-8A463A70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137"/>
          </a:xfrm>
        </p:spPr>
        <p:txBody>
          <a:bodyPr>
            <a:normAutofit/>
          </a:bodyPr>
          <a:lstStyle/>
          <a:p>
            <a:r>
              <a:rPr lang="hi-IN" altLang="ja-JP" sz="3600" dirty="0"/>
              <a:t>दोहोरो जाँचका प्रमुख 7 विधिहरू </a:t>
            </a:r>
            <a:endParaRPr kumimoji="1" lang="ja-JP" altLang="en-US" sz="3600" dirty="0"/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5592DC33-3601-26B4-89C6-8AD03421C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439822"/>
              </p:ext>
            </p:extLst>
          </p:nvPr>
        </p:nvGraphicFramePr>
        <p:xfrm>
          <a:off x="838200" y="1027473"/>
          <a:ext cx="10515597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697">
                  <a:extLst>
                    <a:ext uri="{9D8B030D-6E8A-4147-A177-3AD203B41FA5}">
                      <a16:colId xmlns:a16="http://schemas.microsoft.com/office/drawing/2014/main" val="67765552"/>
                    </a:ext>
                  </a:extLst>
                </a:gridCol>
                <a:gridCol w="3825765">
                  <a:extLst>
                    <a:ext uri="{9D8B030D-6E8A-4147-A177-3AD203B41FA5}">
                      <a16:colId xmlns:a16="http://schemas.microsoft.com/office/drawing/2014/main" val="669369843"/>
                    </a:ext>
                  </a:extLst>
                </a:gridCol>
                <a:gridCol w="6109135">
                  <a:extLst>
                    <a:ext uri="{9D8B030D-6E8A-4147-A177-3AD203B41FA5}">
                      <a16:colId xmlns:a16="http://schemas.microsoft.com/office/drawing/2014/main" val="2543331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hi-IN" altLang="ja-JP" sz="2400" dirty="0">
                          <a:latin typeface="Arial Narrow" panose="020B0606020202030204" pitchFamily="34" charset="0"/>
                        </a:rPr>
                        <a:t>नं</a:t>
                      </a:r>
                      <a:r>
                        <a:rPr kumimoji="1" lang="en-US" altLang="ja-JP" sz="2400" dirty="0">
                          <a:latin typeface="Arial Narrow" panose="020B0606020202030204" pitchFamily="34" charset="0"/>
                        </a:rPr>
                        <a:t>.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hi-IN" altLang="ja-JP" sz="2400" dirty="0">
                          <a:latin typeface="Arial Narrow" panose="020B0606020202030204" pitchFamily="34" charset="0"/>
                        </a:rPr>
                        <a:t>नाम 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hi-IN" altLang="ja-JP" sz="2400" dirty="0">
                          <a:latin typeface="Arial Narrow" panose="020B0606020202030204" pitchFamily="34" charset="0"/>
                        </a:rPr>
                        <a:t>कसरी जाँच गर्ने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97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 Narrow" panose="020B0606020202030204" pitchFamily="34" charset="0"/>
                        </a:rPr>
                        <a:t>1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 Narrow" panose="020B0606020202030204" pitchFamily="34" charset="0"/>
                        </a:rPr>
                        <a:t>2-</a:t>
                      </a:r>
                      <a:r>
                        <a:rPr kumimoji="1" lang="hi-IN" altLang="ja-JP" sz="2400" dirty="0">
                          <a:latin typeface="Arial Narrow" panose="020B0606020202030204" pitchFamily="34" charset="0"/>
                        </a:rPr>
                        <a:t>व्यक्ति क्रमिक जाँच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hi-IN" altLang="ja-JP" sz="2400" dirty="0">
                          <a:latin typeface="Arial Narrow" panose="020B0606020202030204" pitchFamily="34" charset="0"/>
                        </a:rPr>
                        <a:t>दुई-व्यक्तिले हरेक पङ्क्तिमा एक पटक जाँच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21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 Narrow" panose="020B0606020202030204" pitchFamily="34" charset="0"/>
                        </a:rPr>
                        <a:t>2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hi-IN" altLang="ja-JP" sz="2000" dirty="0">
                          <a:latin typeface="Arial Narrow" panose="020B0606020202030204" pitchFamily="34" charset="0"/>
                        </a:rPr>
                        <a:t>2-व्यक्ति निरन्तर अन्तरक्रियात्मक</a:t>
                      </a:r>
                      <a:r>
                        <a:rPr kumimoji="1" lang="en-US" altLang="ja-JP" sz="20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1" lang="hi-IN" altLang="ja-JP" sz="2000" dirty="0">
                          <a:latin typeface="Arial Narrow" panose="020B0606020202030204" pitchFamily="34" charset="0"/>
                        </a:rPr>
                        <a:t>प्रकार</a:t>
                      </a:r>
                      <a:endParaRPr kumimoji="1" lang="ja-JP" altLang="en-U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hi-IN" altLang="ja-JP" sz="2400" dirty="0">
                          <a:latin typeface="Arial Narrow" panose="020B0606020202030204" pitchFamily="34" charset="0"/>
                        </a:rPr>
                        <a:t>पहिलो व्यक्तिले जाँच गरेपछि, दोस्रो व्यक्तिले विपरीत दिशाबाट जाँच गर्दछ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32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 Narrow" panose="020B0606020202030204" pitchFamily="34" charset="0"/>
                        </a:rPr>
                        <a:t>3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hi-IN" altLang="ja-JP" sz="2400" dirty="0">
                          <a:latin typeface="Arial Narrow" panose="020B0606020202030204" pitchFamily="34" charset="0"/>
                        </a:rPr>
                        <a:t>1-व्यक्ति निरन्तर प्रकार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hi-IN" altLang="ja-JP" sz="2400" dirty="0">
                          <a:latin typeface="Arial Narrow" panose="020B0606020202030204" pitchFamily="34" charset="0"/>
                        </a:rPr>
                        <a:t>एक व्यक्ति द्वारा लगातार दुई पटक जाँच गर्नुहोस्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215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 Narrow" panose="020B0606020202030204" pitchFamily="34" charset="0"/>
                        </a:rPr>
                        <a:t>4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hi-IN" altLang="ja-JP" sz="2400" dirty="0">
                          <a:latin typeface="Arial Narrow" panose="020B0606020202030204" pitchFamily="34" charset="0"/>
                        </a:rPr>
                        <a:t>1-व्यक्ति समय भिन्नता जाँच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hi-IN" altLang="ja-JP" sz="2400" dirty="0">
                          <a:latin typeface="Arial Narrow" panose="020B0606020202030204" pitchFamily="34" charset="0"/>
                        </a:rPr>
                        <a:t>एक व्यक्तिद्वारा दुई पटक जाँच गर्नुहोस्। पहिलो र दोस्रो चेक बीचको अन्तराल सेट गर्नुहोस्।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44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 Narrow" panose="020B0606020202030204" pitchFamily="34" charset="0"/>
                        </a:rPr>
                        <a:t>5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hi-IN" altLang="ja-JP" sz="2400" dirty="0">
                          <a:latin typeface="Arial Narrow" panose="020B0606020202030204" pitchFamily="34" charset="0"/>
                        </a:rPr>
                        <a:t>1-व्यक्ति डबल दिशा जाँच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hi-IN" altLang="ja-JP" sz="2400" dirty="0">
                          <a:latin typeface="Arial Narrow" panose="020B0606020202030204" pitchFamily="34" charset="0"/>
                        </a:rPr>
                        <a:t>एक व्यक्ति द्वारा जाँच गर्नुहोस्, विपरीत दिशाबाट दोस्रो जाँच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23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 Narrow" panose="020B0606020202030204" pitchFamily="34" charset="0"/>
                        </a:rPr>
                        <a:t>6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hi-IN" altLang="ja-JP" sz="2400" dirty="0">
                          <a:latin typeface="Arial Narrow" panose="020B0606020202030204" pitchFamily="34" charset="0"/>
                        </a:rPr>
                        <a:t>ट्रिपल चेक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hi-IN" altLang="ja-JP" sz="2400" dirty="0">
                          <a:latin typeface="Arial Narrow" panose="020B0606020202030204" pitchFamily="34" charset="0"/>
                        </a:rPr>
                        <a:t>3 जनाले एक</a:t>
                      </a:r>
                      <a:r>
                        <a:rPr kumimoji="1" lang="en-US" altLang="ja-JP" sz="2400" dirty="0"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kumimoji="1" lang="hi-IN" altLang="ja-JP" sz="2400" dirty="0">
                          <a:latin typeface="Arial Narrow" panose="020B0606020202030204" pitchFamily="34" charset="0"/>
                        </a:rPr>
                        <a:t>एक पटक जाँच गर्नुहोस्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263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 Narrow" panose="020B0606020202030204" pitchFamily="34" charset="0"/>
                        </a:rPr>
                        <a:t>7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hi-IN" altLang="ja-JP" sz="2400" dirty="0">
                          <a:latin typeface="Arial Narrow" panose="020B0606020202030204" pitchFamily="34" charset="0"/>
                        </a:rPr>
                        <a:t>छड्के जांच 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hi-IN" altLang="ja-JP" sz="2400" dirty="0">
                          <a:latin typeface="Arial Narrow" panose="020B0606020202030204" pitchFamily="34" charset="0"/>
                        </a:rPr>
                        <a:t>दुई जनासँग जाँच गर्ने। दोस्रो पटक पहिलो पटक भन्दा फरक तरिका प्रयोग गर्नुहोस्।</a:t>
                      </a:r>
                      <a:endParaRPr kumimoji="1" lang="ja-JP" alt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799339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C05E296-7977-A2E0-2308-1F9C09CD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08" y="6356350"/>
            <a:ext cx="2743200" cy="365125"/>
          </a:xfrm>
        </p:spPr>
        <p:txBody>
          <a:bodyPr/>
          <a:lstStyle/>
          <a:p>
            <a:fld id="{CDA1AEA6-66EA-4D44-912F-2483D41830B3}" type="slidenum">
              <a:rPr kumimoji="1" lang="ja-JP" altLang="en-US" sz="1600" smtClean="0"/>
              <a:t>17</a:t>
            </a:fld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95145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4D2507-1EB9-8697-B78A-95333506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5</a:t>
            </a:r>
            <a:r>
              <a:rPr kumimoji="1" lang="en-US" altLang="ja-JP" sz="3600" dirty="0"/>
              <a:t>. </a:t>
            </a:r>
            <a:r>
              <a:rPr kumimoji="1" lang="hi-IN" altLang="ja-JP" sz="3600" dirty="0"/>
              <a:t>डाटा इनपुटको सटीकता कसरी कायम राख्ने</a:t>
            </a:r>
            <a:r>
              <a:rPr kumimoji="1" lang="en-US" altLang="ja-JP" sz="3600" dirty="0"/>
              <a:t> - 4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2FCA7D-7030-DF53-0A11-4E5A68D1A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hi-IN" altLang="ja-JP" dirty="0"/>
              <a:t>डबल चेक डाटा इनपुट स्टाफ द्वारा आफै गर्न सकिन्छ।</a:t>
            </a:r>
            <a:endParaRPr kumimoji="1" lang="en-US" altLang="ja-JP" dirty="0"/>
          </a:p>
          <a:p>
            <a:r>
              <a:rPr kumimoji="1" lang="hi-IN" altLang="ja-JP" dirty="0"/>
              <a:t>निश्चित मात्रामा इनपुटहरू पूरा गरेपछि, सोहि व्यक्तिले हेर्नु हुनेछ कि इनपुट गरिएको डाटा कागजातहरूमा भएकाहरू जस्तै छ कि छैन (पहिलो जाँच)।</a:t>
            </a:r>
            <a:endParaRPr kumimoji="1" lang="en-US" altLang="ja-JP" dirty="0"/>
          </a:p>
          <a:p>
            <a:r>
              <a:rPr kumimoji="1" lang="hi-IN" altLang="ja-JP" dirty="0"/>
              <a:t>गल्तीहरू फेला पार्नको लागि पुन: एकपटक छिट्टो हेर्नु पनि प्रभावकारी हुन्छ।</a:t>
            </a:r>
            <a:r>
              <a:rPr kumimoji="1" lang="en-US" altLang="ja-JP" dirty="0"/>
              <a:t> </a:t>
            </a:r>
          </a:p>
          <a:p>
            <a:r>
              <a:rPr kumimoji="1" lang="hi-IN" altLang="ja-JP" dirty="0"/>
              <a:t>केहि समय पछि तपाईको दिमाग/मस्तिष्क ताजा भएपछि गर्नु राम्रो हुन्छ।</a:t>
            </a:r>
            <a:endParaRPr kumimoji="1" lang="en-US" altLang="ja-JP" dirty="0"/>
          </a:p>
          <a:p>
            <a:r>
              <a:rPr kumimoji="1" lang="hi-IN" altLang="ja-JP" dirty="0"/>
              <a:t>अर्को कर्मचारी (टिम सदस्य) द्वारा दोहोरो जाँच पनि राम्रो</a:t>
            </a:r>
            <a:r>
              <a:rPr kumimoji="1" lang="en-US" altLang="ja-JP" dirty="0"/>
              <a:t> </a:t>
            </a:r>
            <a:r>
              <a:rPr kumimoji="1" lang="hi-IN" altLang="ja-JP" dirty="0"/>
              <a:t>हुन्छ।</a:t>
            </a:r>
            <a:endParaRPr kumimoji="1" lang="en-US" altLang="ja-JP" dirty="0"/>
          </a:p>
          <a:p>
            <a:r>
              <a:rPr kumimoji="1" lang="hi-IN" altLang="ja-JP" dirty="0"/>
              <a:t>हरेक पटक दोहोरो जाँच गर्ने बानी हुनु राम्रो हो।</a:t>
            </a:r>
            <a:endParaRPr kumimoji="1" lang="en-US" altLang="ja-JP" dirty="0"/>
          </a:p>
          <a:p>
            <a:r>
              <a:rPr lang="hi-IN" altLang="ja-JP" dirty="0"/>
              <a:t>क्रस चेक: जस्तै, यो महिनाको खपत र उही ग्राहकको पछिल्लो धेरै महिनाको खपतसँग तुलना गर्नुहोस्।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49D75D-70C1-B83F-F185-74E6ACF1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z="1600" smtClean="0"/>
              <a:t>18</a:t>
            </a:fld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415217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4D2507-1EB9-8697-B78A-95333506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5</a:t>
            </a:r>
            <a:r>
              <a:rPr kumimoji="1" lang="en-US" altLang="ja-JP" sz="3600" dirty="0"/>
              <a:t>. </a:t>
            </a:r>
            <a:r>
              <a:rPr kumimoji="1" lang="hi-IN" altLang="ja-JP" sz="3600" dirty="0"/>
              <a:t>डाटा इनपुटको सटीकता कसरी कायम राख्ने</a:t>
            </a:r>
            <a:r>
              <a:rPr kumimoji="1" lang="en-US" altLang="ja-JP" sz="3600" dirty="0"/>
              <a:t> - 5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2FCA7D-7030-DF53-0A11-4E5A68D1A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i-IN" altLang="ja-JP" dirty="0"/>
              <a:t>कहिलेकाहीं, मात्र एक निरीक्षण पनि प्रभावकारी हुन्छ।</a:t>
            </a:r>
            <a:r>
              <a:rPr kumimoji="1" lang="en-US" altLang="ja-JP" dirty="0"/>
              <a:t> </a:t>
            </a:r>
          </a:p>
          <a:p>
            <a:r>
              <a:rPr kumimoji="1" lang="hi-IN" altLang="ja-JP" dirty="0"/>
              <a:t>अन्य व्यक्ति (अन्य फाँट वा </a:t>
            </a:r>
            <a:r>
              <a:rPr kumimoji="1" lang="hi-IN" altLang="ja-JP"/>
              <a:t>सुपरवाइजर)ले </a:t>
            </a:r>
            <a:r>
              <a:rPr kumimoji="1" lang="hi-IN" altLang="ja-JP" dirty="0"/>
              <a:t>इनपुट गरिएको डाटा जाँच गर्नु।</a:t>
            </a:r>
            <a:endParaRPr kumimoji="1" lang="en-US" altLang="ja-JP" dirty="0"/>
          </a:p>
          <a:p>
            <a:r>
              <a:rPr kumimoji="1" lang="hi-IN" altLang="ja-JP" dirty="0"/>
              <a:t>इनपुट गरिएको सबै डाटा नभएपनि डाटाको केहि भाग जाँच गर्न सकिन्छ (यदि सबै जाँच गर्न पर्याप्त समय छैन भने)।</a:t>
            </a:r>
            <a:endParaRPr kumimoji="1" lang="en-US" altLang="ja-JP" dirty="0"/>
          </a:p>
          <a:p>
            <a:r>
              <a:rPr kumimoji="1" lang="hi-IN" altLang="ja-JP" dirty="0"/>
              <a:t>निरीक्षण दिन (जस्तै, १ महिनामा एक पटक) सेट गरेर यसलाई नियमित बनाउनु राम्रो हुन्छ।</a:t>
            </a:r>
            <a:r>
              <a:rPr kumimoji="1" lang="en-US" altLang="ja-JP" dirty="0"/>
              <a:t> </a:t>
            </a:r>
          </a:p>
        </p:txBody>
      </p:sp>
      <p:pic>
        <p:nvPicPr>
          <p:cNvPr id="7" name="図 6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B154C553-D7C1-FBEC-AACF-4664A7D8B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35" y="4654616"/>
            <a:ext cx="1886771" cy="2090507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1DCC7F-63AE-D75B-65C3-C14EBE05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z="1600" smtClean="0"/>
              <a:t>19</a:t>
            </a:fld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112596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F72938-D22D-3EBD-269A-64F9D1009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549788"/>
            <a:ext cx="4087306" cy="2196589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sz="3000" dirty="0"/>
              <a:t>Lecture 2: </a:t>
            </a:r>
            <a:r>
              <a:rPr lang="hi-IN" altLang="ja-JP" sz="3000" dirty="0"/>
              <a:t>सटीक र छिटो छरितो डेटा इनपुट र जाँचको महत्त्व</a:t>
            </a:r>
            <a:endParaRPr kumimoji="1" lang="ja-JP" altLang="en-US" sz="30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F05185-84ED-D259-8C98-A46CFEB40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483269"/>
            <a:ext cx="4087305" cy="1147863"/>
          </a:xfrm>
        </p:spPr>
        <p:txBody>
          <a:bodyPr anchor="t">
            <a:noAutofit/>
          </a:bodyPr>
          <a:lstStyle/>
          <a:p>
            <a:pPr algn="l"/>
            <a:r>
              <a:rPr lang="hi-IN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तालिम पाठ्यक्रम: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i-IN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ग्राहक डेटा इनपुट र जाँच सीप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Non-Revenue Water </a:t>
            </a:r>
            <a:r>
              <a:rPr lang="en-US" sz="1800" dirty="0" err="1"/>
              <a:t>कमी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/>
              <a:t>व्यबसायिक</a:t>
            </a:r>
            <a:r>
              <a:rPr lang="en-US" sz="1800" dirty="0"/>
              <a:t> </a:t>
            </a:r>
            <a:r>
              <a:rPr lang="en-US" sz="1800" dirty="0" err="1"/>
              <a:t>घाटा</a:t>
            </a:r>
            <a:endParaRPr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484204-8895-A445-2083-92C01D523D78}"/>
              </a:ext>
            </a:extLst>
          </p:cNvPr>
          <p:cNvSpPr txBox="1"/>
          <p:nvPr/>
        </p:nvSpPr>
        <p:spPr>
          <a:xfrm>
            <a:off x="7472061" y="691378"/>
            <a:ext cx="3902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/>
              <a:t>The Project on Capacity Development of KUKL to Improve Overall Water Supply Service in Kathmandu Valley</a:t>
            </a:r>
            <a:endParaRPr kumimoji="1" lang="ja-JP" altLang="en-US" sz="2000" b="1" i="1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2DD5493-50D1-CBD3-4A68-3FE3AADC4902}"/>
              </a:ext>
            </a:extLst>
          </p:cNvPr>
          <p:cNvGrpSpPr/>
          <p:nvPr/>
        </p:nvGrpSpPr>
        <p:grpSpPr>
          <a:xfrm>
            <a:off x="6815446" y="5842764"/>
            <a:ext cx="4676164" cy="678586"/>
            <a:chOff x="6815446" y="5842764"/>
            <a:chExt cx="4676164" cy="678586"/>
          </a:xfrm>
        </p:grpSpPr>
        <p:pic>
          <p:nvPicPr>
            <p:cNvPr id="12" name="図 11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CA317617-15C0-7451-85BB-52FFCAF3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5446" y="5842764"/>
              <a:ext cx="2241609" cy="678586"/>
            </a:xfrm>
            <a:prstGeom prst="rect">
              <a:avLst/>
            </a:prstGeom>
          </p:spPr>
        </p:pic>
        <p:pic>
          <p:nvPicPr>
            <p:cNvPr id="14" name="図 13" descr="グラフィカル ユーザー インターフェイス, ロゴ&#10;&#10;自動的に生成された説明">
              <a:extLst>
                <a:ext uri="{FF2B5EF4-FFF2-40B4-BE49-F238E27FC236}">
                  <a16:creationId xmlns:a16="http://schemas.microsoft.com/office/drawing/2014/main" id="{72D89799-ADA0-692A-BF73-87B7329ED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0827" y="5853915"/>
              <a:ext cx="2160783" cy="654117"/>
            </a:xfrm>
            <a:prstGeom prst="rect">
              <a:avLst/>
            </a:prstGeom>
            <a:solidFill>
              <a:schemeClr val="tx1"/>
            </a:solidFill>
          </p:spPr>
        </p:pic>
      </p:grpSp>
      <p:pic>
        <p:nvPicPr>
          <p:cNvPr id="9" name="図 8" descr="机の上のパソコン&#10;&#10;自動的に生成された説明">
            <a:extLst>
              <a:ext uri="{FF2B5EF4-FFF2-40B4-BE49-F238E27FC236}">
                <a16:creationId xmlns:a16="http://schemas.microsoft.com/office/drawing/2014/main" id="{A9AC6CAD-C110-8599-BE27-D8FFC24C3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" y="549455"/>
            <a:ext cx="6690679" cy="4929178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EF1993-183C-E206-3D99-EE5166C9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9618" y="6338787"/>
            <a:ext cx="2743200" cy="365125"/>
          </a:xfrm>
        </p:spPr>
        <p:txBody>
          <a:bodyPr/>
          <a:lstStyle/>
          <a:p>
            <a:fld id="{CDA1AEA6-66EA-4D44-912F-2483D41830B3}" type="slidenum">
              <a:rPr kumimoji="1" lang="ja-JP" altLang="en-US" sz="1600" smtClean="0"/>
              <a:t>2</a:t>
            </a:fld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221041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87" y="1410056"/>
            <a:ext cx="10515600" cy="91302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are the five importance of quality accuracy data inputs?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60" y="2440922"/>
            <a:ext cx="10515600" cy="27121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</a:t>
            </a:r>
          </a:p>
          <a:p>
            <a:pPr marL="0" indent="0">
              <a:buNone/>
            </a:pPr>
            <a:r>
              <a:rPr lang="en-US" dirty="0"/>
              <a:t>2.</a:t>
            </a:r>
          </a:p>
          <a:p>
            <a:pPr marL="0" indent="0">
              <a:buNone/>
            </a:pPr>
            <a:r>
              <a:rPr lang="en-US" dirty="0"/>
              <a:t>3.</a:t>
            </a:r>
          </a:p>
          <a:p>
            <a:pPr marL="0" indent="0">
              <a:buNone/>
            </a:pPr>
            <a:r>
              <a:rPr lang="en-US" dirty="0"/>
              <a:t>4.</a:t>
            </a:r>
          </a:p>
          <a:p>
            <a:pPr marL="0" indent="0">
              <a:buNone/>
            </a:pPr>
            <a:r>
              <a:rPr lang="en-US" dirty="0"/>
              <a:t>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017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7241"/>
            <a:ext cx="10515600" cy="25907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Quick decision making</a:t>
            </a:r>
          </a:p>
          <a:p>
            <a:pPr marL="0" indent="0">
              <a:buNone/>
            </a:pPr>
            <a:r>
              <a:rPr lang="en-US" dirty="0"/>
              <a:t>2. Improving in problems solving.</a:t>
            </a:r>
          </a:p>
          <a:p>
            <a:pPr marL="0" indent="0">
              <a:buNone/>
            </a:pPr>
            <a:r>
              <a:rPr lang="en-US" dirty="0"/>
              <a:t>3.Easy understanding.</a:t>
            </a:r>
          </a:p>
          <a:p>
            <a:pPr marL="0" indent="0">
              <a:buNone/>
            </a:pPr>
            <a:r>
              <a:rPr lang="en-US" dirty="0"/>
              <a:t>4.Improving operational processes.</a:t>
            </a:r>
          </a:p>
          <a:p>
            <a:pPr marL="0" indent="0">
              <a:buNone/>
            </a:pPr>
            <a:r>
              <a:rPr lang="en-US" dirty="0"/>
              <a:t>5.Understanding customers.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655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39D4B397-50E3-4C1E-4382-F0779F4DE9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762001C-CE5A-9393-AD5B-1F70D43F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z="1600" smtClean="0"/>
              <a:t>22</a:t>
            </a:fld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69584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D6D9B7-7377-FA96-1E33-D21662B2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आजको</a:t>
            </a:r>
            <a:r>
              <a:rPr lang="en-US" dirty="0"/>
              <a:t> </a:t>
            </a:r>
            <a:r>
              <a:rPr lang="en-US" dirty="0" err="1"/>
              <a:t>प्रस्तुतिका</a:t>
            </a:r>
            <a:r>
              <a:rPr lang="en-US" dirty="0"/>
              <a:t> </a:t>
            </a:r>
            <a:r>
              <a:rPr lang="en-US" dirty="0" err="1"/>
              <a:t>सामग्री</a:t>
            </a:r>
            <a:r>
              <a:rPr lang="en-US" dirty="0"/>
              <a:t>: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DA3F11-A6F6-BBD0-A216-1D37961F5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hi-IN" altLang="ja-JP" dirty="0"/>
              <a:t>डेटा इनपुट कर्मचारीहरूको भूमिका र जिम्मेवारीहरू</a:t>
            </a:r>
            <a:endParaRPr kumimoji="1" lang="en-GB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hi-IN" altLang="ja-JP" dirty="0"/>
              <a:t>सटीक र छिटो छरितो डेटा इनपुटको महत्त्व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hi-IN" altLang="ja-JP" dirty="0"/>
              <a:t>इनपुट भइसकेको डेटालाई जाँच गर्नुपर्ने महत्व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hi-IN" altLang="ja-JP" dirty="0"/>
              <a:t>डाटा इनपुट त्रुटिहरूको सामान्यतय कारणहरू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hi-IN" altLang="ja-JP" dirty="0"/>
              <a:t>डाटा इनपुटको</a:t>
            </a:r>
            <a:r>
              <a:rPr lang="en-US" dirty="0"/>
              <a:t> सटीकता </a:t>
            </a:r>
            <a:r>
              <a:rPr lang="hi-IN" dirty="0"/>
              <a:t>कसरी कायम राख्ने 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632B9F-4B02-7146-E8CE-591E78F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fld>
            <a:endParaRPr kumimoji="1" lang="ja-JP" alt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3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A124D7-B806-ED87-B749-5C764376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313" y="595597"/>
            <a:ext cx="10515600" cy="879328"/>
          </a:xfrm>
        </p:spPr>
        <p:txBody>
          <a:bodyPr>
            <a:normAutofit/>
          </a:bodyPr>
          <a:lstStyle/>
          <a:p>
            <a:r>
              <a:rPr lang="en-US" altLang="ja-JP" sz="3400" dirty="0"/>
              <a:t>1. </a:t>
            </a:r>
            <a:r>
              <a:rPr lang="hi-IN" altLang="ja-JP" sz="3400" dirty="0"/>
              <a:t>डेटा इनपुट कर्मचारीहरूको भूमिका र जिम्मेवारीहरू</a:t>
            </a:r>
            <a:endParaRPr kumimoji="1" lang="ja-JP" altLang="en-US" sz="3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AF8EB1-E058-68F3-67A7-3D1392151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87" y="1474925"/>
            <a:ext cx="10515600" cy="2882147"/>
          </a:xfrm>
        </p:spPr>
        <p:txBody>
          <a:bodyPr>
            <a:normAutofit/>
          </a:bodyPr>
          <a:lstStyle/>
          <a:p>
            <a:r>
              <a:rPr kumimoji="1" lang="hi-IN" altLang="ja-JP" dirty="0"/>
              <a:t>सामान्यतय बिलिङको विधि यस्तो छ: शुरुमा मिटर रिडर ग्राहकको घर घर गएर मिटर रिडिंग गर्नु हुन्छ।</a:t>
            </a:r>
            <a:r>
              <a:rPr kumimoji="1" lang="en-US" altLang="ja-JP" dirty="0"/>
              <a:t> </a:t>
            </a:r>
          </a:p>
          <a:p>
            <a:r>
              <a:rPr kumimoji="1" lang="hi-IN" altLang="ja-JP" dirty="0"/>
              <a:t>त्यसरी रिडिंग गरेको डेटा हातले फारममा लेख्नु हुन्छ, अफिस मा लगेर बिलिंग सेक्सनमा बुझाउनु हुन्छ, सो रिडिंगलाई हातले ताइप गरेर </a:t>
            </a:r>
            <a:r>
              <a:rPr kumimoji="1" lang="en-US" altLang="ja-JP" dirty="0"/>
              <a:t>KUKL</a:t>
            </a:r>
            <a:r>
              <a:rPr kumimoji="1" lang="hi-IN" altLang="ja-JP" dirty="0"/>
              <a:t>को बिलिंग सिस्टममा राख्नु हुन्छ।</a:t>
            </a:r>
            <a:endParaRPr kumimoji="1" lang="en-US" altLang="ja-JP" dirty="0"/>
          </a:p>
          <a:p>
            <a:r>
              <a:rPr kumimoji="1" lang="hi-IN" altLang="ja-JP" dirty="0"/>
              <a:t>त्यसपछि बिल प्रिन्ट गरेर ग्राहकको घरमा पूर्याइदिनुहुन्छ।</a:t>
            </a:r>
            <a:endParaRPr kumimoji="1" lang="en-US" altLang="ja-JP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C5905E5-0B39-BBD9-D841-285262DF30AD}"/>
              </a:ext>
            </a:extLst>
          </p:cNvPr>
          <p:cNvGrpSpPr/>
          <p:nvPr/>
        </p:nvGrpSpPr>
        <p:grpSpPr>
          <a:xfrm>
            <a:off x="830313" y="4452564"/>
            <a:ext cx="10814644" cy="1833081"/>
            <a:chOff x="693681" y="4778374"/>
            <a:chExt cx="10814644" cy="1833081"/>
          </a:xfrm>
        </p:grpSpPr>
        <p:pic>
          <p:nvPicPr>
            <p:cNvPr id="6" name="図 5" descr="文字が書かれた紙を持っている男性&#10;&#10;低い精度で自動的に生成された説明">
              <a:extLst>
                <a:ext uri="{FF2B5EF4-FFF2-40B4-BE49-F238E27FC236}">
                  <a16:creationId xmlns:a16="http://schemas.microsoft.com/office/drawing/2014/main" id="{BF910471-F187-A54C-2B4F-5F8587E0F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332" y="4788883"/>
              <a:ext cx="2282487" cy="1802779"/>
            </a:xfrm>
            <a:prstGeom prst="rect">
              <a:avLst/>
            </a:prstGeom>
          </p:spPr>
        </p:pic>
        <p:pic>
          <p:nvPicPr>
            <p:cNvPr id="7" name="図 6" descr="コンピューターの画面&#10;&#10;自動的に生成された説明">
              <a:extLst>
                <a:ext uri="{FF2B5EF4-FFF2-40B4-BE49-F238E27FC236}">
                  <a16:creationId xmlns:a16="http://schemas.microsoft.com/office/drawing/2014/main" id="{B4F566E9-70E9-3497-DEC9-8CD4B410C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247" y="4788883"/>
              <a:ext cx="2403707" cy="1802781"/>
            </a:xfrm>
            <a:prstGeom prst="rect">
              <a:avLst/>
            </a:prstGeom>
          </p:spPr>
        </p:pic>
        <p:pic>
          <p:nvPicPr>
            <p:cNvPr id="8" name="図 7" descr="テキスト&#10;&#10;自動的に生成された説明">
              <a:extLst>
                <a:ext uri="{FF2B5EF4-FFF2-40B4-BE49-F238E27FC236}">
                  <a16:creationId xmlns:a16="http://schemas.microsoft.com/office/drawing/2014/main" id="{45B173C4-10F2-7CAD-3E73-EF7CA781C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644" y="4792632"/>
              <a:ext cx="1574590" cy="1817951"/>
            </a:xfrm>
            <a:prstGeom prst="rect">
              <a:avLst/>
            </a:prstGeom>
          </p:spPr>
        </p:pic>
        <p:pic>
          <p:nvPicPr>
            <p:cNvPr id="9" name="図 8" descr="レンガの壁の前に座っている女性&#10;&#10;中程度の精度で自動的に生成された説明">
              <a:extLst>
                <a:ext uri="{FF2B5EF4-FFF2-40B4-BE49-F238E27FC236}">
                  <a16:creationId xmlns:a16="http://schemas.microsoft.com/office/drawing/2014/main" id="{2ECF00A1-3173-B76F-E5F3-73690C4EE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3759" y="4788883"/>
              <a:ext cx="1694566" cy="1822572"/>
            </a:xfrm>
            <a:prstGeom prst="rect">
              <a:avLst/>
            </a:prstGeom>
          </p:spPr>
        </p:pic>
        <p:pic>
          <p:nvPicPr>
            <p:cNvPr id="10" name="図 9" descr="建物, ブルー, 座る, プラスチック が含まれている画像&#10;&#10;自動的に生成された説明">
              <a:extLst>
                <a:ext uri="{FF2B5EF4-FFF2-40B4-BE49-F238E27FC236}">
                  <a16:creationId xmlns:a16="http://schemas.microsoft.com/office/drawing/2014/main" id="{7FB1FDD2-3106-067A-1A98-CF3E1A768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81" y="4778374"/>
              <a:ext cx="2275754" cy="1819601"/>
            </a:xfrm>
            <a:prstGeom prst="rect">
              <a:avLst/>
            </a:prstGeom>
          </p:spPr>
        </p:pic>
        <p:sp>
          <p:nvSpPr>
            <p:cNvPr id="11" name="矢印: 右 10">
              <a:extLst>
                <a:ext uri="{FF2B5EF4-FFF2-40B4-BE49-F238E27FC236}">
                  <a16:creationId xmlns:a16="http://schemas.microsoft.com/office/drawing/2014/main" id="{88246BDC-CC4D-8351-B418-2CB698F913F4}"/>
                </a:ext>
              </a:extLst>
            </p:cNvPr>
            <p:cNvSpPr/>
            <p:nvPr/>
          </p:nvSpPr>
          <p:spPr>
            <a:xfrm>
              <a:off x="2818610" y="5339257"/>
              <a:ext cx="451945" cy="683172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矢印: 右 11">
              <a:extLst>
                <a:ext uri="{FF2B5EF4-FFF2-40B4-BE49-F238E27FC236}">
                  <a16:creationId xmlns:a16="http://schemas.microsoft.com/office/drawing/2014/main" id="{4DBF6647-1871-78A7-189B-59BD9E7B2A9F}"/>
                </a:ext>
              </a:extLst>
            </p:cNvPr>
            <p:cNvSpPr/>
            <p:nvPr/>
          </p:nvSpPr>
          <p:spPr>
            <a:xfrm>
              <a:off x="5271639" y="5337563"/>
              <a:ext cx="451945" cy="683172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矢印: 右 12">
              <a:extLst>
                <a:ext uri="{FF2B5EF4-FFF2-40B4-BE49-F238E27FC236}">
                  <a16:creationId xmlns:a16="http://schemas.microsoft.com/office/drawing/2014/main" id="{E43746B0-06FD-AEAC-8C44-A0F0CF339ABA}"/>
                </a:ext>
              </a:extLst>
            </p:cNvPr>
            <p:cNvSpPr/>
            <p:nvPr/>
          </p:nvSpPr>
          <p:spPr>
            <a:xfrm>
              <a:off x="7800752" y="5335073"/>
              <a:ext cx="451945" cy="683172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矢印: 右 13">
              <a:extLst>
                <a:ext uri="{FF2B5EF4-FFF2-40B4-BE49-F238E27FC236}">
                  <a16:creationId xmlns:a16="http://schemas.microsoft.com/office/drawing/2014/main" id="{08ACAF4F-C75E-055D-707A-E3F6CF761304}"/>
                </a:ext>
              </a:extLst>
            </p:cNvPr>
            <p:cNvSpPr/>
            <p:nvPr/>
          </p:nvSpPr>
          <p:spPr>
            <a:xfrm>
              <a:off x="9556256" y="5335073"/>
              <a:ext cx="451945" cy="683172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2BFE5C-BD68-67A2-3072-BE3D4BB9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fld>
            <a:endParaRPr kumimoji="1" lang="ja-JP" alt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9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A79AAE-2896-6DD9-3BA9-94A5090A7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5276" cy="4351338"/>
          </a:xfrm>
        </p:spPr>
        <p:txBody>
          <a:bodyPr>
            <a:normAutofit/>
          </a:bodyPr>
          <a:lstStyle/>
          <a:p>
            <a:r>
              <a:rPr kumimoji="1" lang="hi-IN" altLang="ja-JP" dirty="0"/>
              <a:t>डेटा इन्ट्री स्टाफ (डेटा पोस्टिंग स्टाफ) को </a:t>
            </a:r>
            <a:r>
              <a:rPr kumimoji="1" lang="en-US" altLang="ja-JP" dirty="0"/>
              <a:t>KUKL</a:t>
            </a:r>
            <a:r>
              <a:rPr kumimoji="1" lang="hi-IN" altLang="ja-JP" dirty="0"/>
              <a:t>को बिलिङ प्रणाली (</a:t>
            </a:r>
            <a:r>
              <a:rPr kumimoji="1" lang="en-US" altLang="ja-JP" dirty="0" err="1"/>
              <a:t>Bsmart</a:t>
            </a:r>
            <a:r>
              <a:rPr kumimoji="1" lang="en-US" altLang="ja-JP" dirty="0"/>
              <a:t>) </a:t>
            </a:r>
            <a:r>
              <a:rPr kumimoji="1" lang="hi-IN" altLang="ja-JP" dirty="0"/>
              <a:t>मा मिटर रिडिङ डाटा इनपुट गर्न एक महत्वपूर्ण भूमिका छ।</a:t>
            </a:r>
            <a:endParaRPr lang="en-US" altLang="ja-JP" dirty="0"/>
          </a:p>
          <a:p>
            <a:r>
              <a:rPr lang="hi-IN" altLang="ja-JP" dirty="0"/>
              <a:t>डाटा इनपुट स्टाफले मिटर रिडिङ डाटा कत्तिको सान्दर्भिक छ भनेर पनि जाँच गर्दछ।</a:t>
            </a:r>
            <a:endParaRPr lang="en-US" altLang="ja-JP" dirty="0"/>
          </a:p>
          <a:p>
            <a:r>
              <a:rPr lang="hi-IN" altLang="ja-JP" dirty="0"/>
              <a:t>मिटर रिडरले पुष्टि गरेपछि पनि डाटा शंकास्पद भएमा डाटा इनपुट कर्मचारी ग्राहकको घरमा गएर मिटर जाँच गर्छन।</a:t>
            </a:r>
            <a:endParaRPr lang="en-US" altLang="ja-JP" dirty="0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06EE62E3-5E41-CC61-F9CE-0E7466E1F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400" dirty="0"/>
              <a:t>1. </a:t>
            </a:r>
            <a:r>
              <a:rPr lang="hi-IN" altLang="ja-JP" sz="3400" dirty="0"/>
              <a:t>डेटा इनपुट कर्मचारीहरूको भूमिका र जिम्मेवारीहरू </a:t>
            </a:r>
            <a:r>
              <a:rPr lang="en-US" altLang="ja-JP" sz="3400" dirty="0"/>
              <a:t>- 2</a:t>
            </a:r>
            <a:endParaRPr lang="ja-JP" altLang="en-US" sz="3400" dirty="0"/>
          </a:p>
        </p:txBody>
      </p:sp>
      <p:pic>
        <p:nvPicPr>
          <p:cNvPr id="3" name="図 2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DBD256FB-8FA2-039F-97B3-7C33F4FA1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582" y="1752055"/>
            <a:ext cx="3218636" cy="2413022"/>
          </a:xfrm>
          <a:prstGeom prst="rect">
            <a:avLst/>
          </a:prstGeom>
        </p:spPr>
      </p:pic>
      <p:pic>
        <p:nvPicPr>
          <p:cNvPr id="7" name="図 6" descr="人, 屋外, 猫, 草 が含まれている画像&#10;&#10;自動的に生成された説明">
            <a:extLst>
              <a:ext uri="{FF2B5EF4-FFF2-40B4-BE49-F238E27FC236}">
                <a16:creationId xmlns:a16="http://schemas.microsoft.com/office/drawing/2014/main" id="{58C8FDEE-EDF6-27A3-4216-7974DA650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581" y="4222852"/>
            <a:ext cx="3218635" cy="2406549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1D26B22-AF0F-1210-C13B-909C9B4C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3357" y="6356350"/>
            <a:ext cx="2743200" cy="365125"/>
          </a:xfrm>
        </p:spPr>
        <p:txBody>
          <a:bodyPr/>
          <a:lstStyle/>
          <a:p>
            <a:fld id="{CDA1AEA6-66EA-4D44-912F-2483D41830B3}" type="slidenum">
              <a:rPr kumimoji="1" lang="ja-JP" alt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fld>
            <a:endParaRPr kumimoji="1" lang="ja-JP" alt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0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A79AAE-2896-6DD9-3BA9-94A5090A7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83497"/>
          </a:xfrm>
        </p:spPr>
        <p:txBody>
          <a:bodyPr>
            <a:normAutofit fontScale="92500" lnSpcReduction="10000"/>
          </a:bodyPr>
          <a:lstStyle/>
          <a:p>
            <a:r>
              <a:rPr lang="hi-IN" altLang="ja-JP" dirty="0"/>
              <a:t>डाटा इनपुट स्टाफले प्रत्येक महिनाको अन्त्यमा बिलिंग कार्यहरू बन्द गर्दछ।</a:t>
            </a:r>
            <a:endParaRPr lang="en-US" altLang="ja-JP" dirty="0"/>
          </a:p>
          <a:p>
            <a:r>
              <a:rPr lang="hi-IN" altLang="ja-JP" dirty="0"/>
              <a:t>डाटा इनपुट कर्मचारीले बिलिंग कार्यहरू बन्द (पुष्टि) पछि बिलहरू छाप्छ।</a:t>
            </a:r>
            <a:endParaRPr lang="en-US" altLang="ja-JP" dirty="0"/>
          </a:p>
          <a:p>
            <a:r>
              <a:rPr lang="hi-IN" altLang="ja-JP" dirty="0"/>
              <a:t>डाटा इनपुट स्टाफले मिटर रिडिंग लिस्ट (ग्राहक सूचीहरू) पनि छाप्छ।</a:t>
            </a:r>
            <a:endParaRPr lang="en-US" altLang="ja-JP" dirty="0"/>
          </a:p>
          <a:p>
            <a:r>
              <a:rPr lang="hi-IN" altLang="ja-JP" dirty="0"/>
              <a:t>माथिका कागजातहरू जिम्मेवार मिटर रिडिङ कर्मचारीहरूलाई हस्तान्तरण गरिन्छ।</a:t>
            </a:r>
            <a:r>
              <a:rPr lang="en-US" altLang="ja-JP" dirty="0"/>
              <a:t> </a:t>
            </a:r>
          </a:p>
          <a:p>
            <a:endParaRPr kumimoji="1" lang="en-US" altLang="ja-JP" dirty="0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06EE62E3-5E41-CC61-F9CE-0E7466E1F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1. </a:t>
            </a:r>
            <a:r>
              <a:rPr lang="hi-IN" altLang="ja-JP" sz="3400" dirty="0"/>
              <a:t>डेटा इनपुट कर्मचारीहरूको भूमिका र जिम्मेवारीहरू</a:t>
            </a:r>
            <a:r>
              <a:rPr lang="en-US" altLang="ja-JP" sz="3600" dirty="0"/>
              <a:t>- 3</a:t>
            </a:r>
            <a:endParaRPr lang="ja-JP" altLang="en-US" sz="3600" dirty="0"/>
          </a:p>
        </p:txBody>
      </p:sp>
      <p:pic>
        <p:nvPicPr>
          <p:cNvPr id="3" name="図 2" descr="コンピューターの画面&#10;&#10;自動的に生成された説明">
            <a:extLst>
              <a:ext uri="{FF2B5EF4-FFF2-40B4-BE49-F238E27FC236}">
                <a16:creationId xmlns:a16="http://schemas.microsoft.com/office/drawing/2014/main" id="{6F310E4A-EC33-E705-5DE2-299A72DD1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25" y="4409123"/>
            <a:ext cx="3006853" cy="2256112"/>
          </a:xfrm>
          <a:prstGeom prst="rect">
            <a:avLst/>
          </a:prstGeom>
        </p:spPr>
      </p:pic>
      <p:pic>
        <p:nvPicPr>
          <p:cNvPr id="7" name="図 6" descr="テキスト, 手紙&#10;&#10;自動的に生成された説明">
            <a:extLst>
              <a:ext uri="{FF2B5EF4-FFF2-40B4-BE49-F238E27FC236}">
                <a16:creationId xmlns:a16="http://schemas.microsoft.com/office/drawing/2014/main" id="{E727F098-2FEE-1492-452B-AD2186F86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165" y="4409122"/>
            <a:ext cx="3005926" cy="2256111"/>
          </a:xfrm>
          <a:prstGeom prst="rect">
            <a:avLst/>
          </a:prstGeom>
        </p:spPr>
      </p:pic>
      <p:pic>
        <p:nvPicPr>
          <p:cNvPr id="9" name="図 8" descr="テキスト, 手紙&#10;&#10;自動的に生成された説明">
            <a:extLst>
              <a:ext uri="{FF2B5EF4-FFF2-40B4-BE49-F238E27FC236}">
                <a16:creationId xmlns:a16="http://schemas.microsoft.com/office/drawing/2014/main" id="{EAFBE524-7C8A-EFCC-2F4E-999FD5B0D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77" y="4409122"/>
            <a:ext cx="3005925" cy="2256110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313130C-3BE2-EEAD-9567-7441DD1F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fld>
            <a:endParaRPr kumimoji="1" lang="ja-JP" alt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8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488EA0-4B7A-81F9-B90A-8D5427D3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* </a:t>
            </a:r>
            <a:r>
              <a:rPr kumimoji="1" lang="hi-IN" altLang="ja-JP" sz="3600" dirty="0"/>
              <a:t>यस प्रक्रियामा हुन सक्ने गल्तीहरू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2571E5-9B02-B0E1-23AF-C8C7B8D17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hi-IN" altLang="ja-JP" dirty="0"/>
              <a:t>यसमा, विभिन्न चरणहरूमा विभिन्न त्रुटिहरू हुन सक्छन्</a:t>
            </a:r>
            <a:r>
              <a:rPr kumimoji="1" lang="en-US" altLang="ja-JP" dirty="0"/>
              <a:t>: </a:t>
            </a:r>
          </a:p>
          <a:p>
            <a:pPr marL="893763" indent="-514350">
              <a:buFont typeface="+mj-lt"/>
              <a:buAutoNum type="alphaLcPeriod"/>
            </a:pPr>
            <a:r>
              <a:rPr lang="hi-IN" altLang="ja-JP" dirty="0"/>
              <a:t>मिटर रिडरले मिटर जाँच नगर्नु</a:t>
            </a:r>
            <a:r>
              <a:rPr kumimoji="1" lang="en-US" altLang="ja-JP" dirty="0"/>
              <a:t>,</a:t>
            </a:r>
          </a:p>
          <a:p>
            <a:pPr marL="893763" indent="-514350">
              <a:buFont typeface="+mj-lt"/>
              <a:buAutoNum type="alphaLcPeriod"/>
            </a:pPr>
            <a:r>
              <a:rPr lang="hi-IN" altLang="ja-JP" dirty="0"/>
              <a:t>मिटर रिडरले गलत डाटा लेख्नु</a:t>
            </a:r>
            <a:r>
              <a:rPr kumimoji="1" lang="en-US" altLang="ja-JP" dirty="0"/>
              <a:t>, </a:t>
            </a:r>
          </a:p>
          <a:p>
            <a:pPr marL="893763" indent="-514350">
              <a:buFont typeface="+mj-lt"/>
              <a:buAutoNum type="alphaLcPeriod"/>
            </a:pPr>
            <a:r>
              <a:rPr kumimoji="1" lang="hi-IN" altLang="ja-JP" dirty="0"/>
              <a:t>डाटा इन्ट्री स्टाफ (डेटा पोस्टिंग स्टाफ) ले बिलिङ प्रणालीमा गलत डाटा इनपुट गर्नु</a:t>
            </a:r>
            <a:r>
              <a:rPr kumimoji="1" lang="en-US" altLang="ja-JP" dirty="0"/>
              <a:t>,</a:t>
            </a:r>
          </a:p>
          <a:p>
            <a:pPr marL="893763" indent="-514350">
              <a:buFont typeface="+mj-lt"/>
              <a:buAutoNum type="alphaLcPeriod"/>
            </a:pPr>
            <a:r>
              <a:rPr lang="hi-IN" altLang="ja-JP" dirty="0"/>
              <a:t>प्रणालीमा केही त्रुटिहरू हुन सक्छन्</a:t>
            </a:r>
            <a:r>
              <a:rPr lang="en-US" altLang="ja-JP" dirty="0"/>
              <a:t>,</a:t>
            </a:r>
            <a:r>
              <a:rPr kumimoji="1" lang="en-US" altLang="ja-JP" dirty="0"/>
              <a:t> </a:t>
            </a:r>
          </a:p>
          <a:p>
            <a:pPr marL="893763" indent="-514350">
              <a:buFont typeface="+mj-lt"/>
              <a:buAutoNum type="alphaLcPeriod"/>
            </a:pPr>
            <a:r>
              <a:rPr lang="hi-IN" altLang="ja-JP" dirty="0"/>
              <a:t>बिल गलत ठेगानामा पठाइनु।</a:t>
            </a:r>
            <a:endParaRPr kumimoji="1" lang="en-US" altLang="ja-JP" dirty="0"/>
          </a:p>
        </p:txBody>
      </p:sp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C8F5558-5C92-BB66-11C9-9E0B6846D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12" y="4151586"/>
            <a:ext cx="2608440" cy="2025377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6A238C-0772-E48D-2B9D-E5C73C73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fld>
            <a:endParaRPr kumimoji="1" lang="ja-JP" alt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5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C94A26-E093-E86F-876E-783D3688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2. </a:t>
            </a:r>
            <a:r>
              <a:rPr kumimoji="1" lang="hi-IN" altLang="ja-JP" sz="3600" dirty="0"/>
              <a:t>सटीक र छिटो छरितो डेटा इनपुटको महत्त्व </a:t>
            </a:r>
            <a:r>
              <a:rPr kumimoji="1" lang="en-US" altLang="ja-JP" sz="3600" dirty="0"/>
              <a:t> 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985A79-E798-1990-135F-F67112668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hi-IN" altLang="ja-JP" dirty="0"/>
              <a:t>शुरुको डेटा इनपुट धेरै महत्त्वपूर्ण छ, किनकि यसले सिस्टममा गल्तीहरू कम गर्न सक्छ।</a:t>
            </a:r>
            <a:endParaRPr kumimoji="1" lang="en-US" altLang="ja-JP" dirty="0"/>
          </a:p>
          <a:p>
            <a:r>
              <a:rPr lang="hi-IN" altLang="ja-JP" dirty="0"/>
              <a:t>अर्कोतर्फ, सकेसम्म छिटो धेरै डाटा इनपुट गर्न पनि महत्त्वपूर्ण छ। किनभने कर्मचारी र समय सीमित छन्।</a:t>
            </a:r>
            <a:endParaRPr kumimoji="1" lang="en-US" altLang="ja-JP" dirty="0"/>
          </a:p>
          <a:p>
            <a:r>
              <a:rPr kumimoji="1" lang="hi-IN" altLang="ja-JP" dirty="0"/>
              <a:t>डाटा इनपुट स्टाफले सकेसम्म कम गल्तीहरूको साथ सकेसम्म छिटो डाटा इनपुट गर्न प्रयास गर्नु हुनेछ।</a:t>
            </a:r>
            <a:endParaRPr kumimoji="1" lang="en-US" altLang="ja-JP" dirty="0"/>
          </a:p>
          <a:p>
            <a:r>
              <a:rPr kumimoji="1" lang="hi-IN" altLang="ja-JP" dirty="0"/>
              <a:t>माथिको सीपलाई प्रशिक्षणको अतिरिक्त दैनिक रुटिन कार्य मार्फत सुधार गरिनेछ।</a:t>
            </a:r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46A42D0-EAAA-910C-52B3-24228B142F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21" y="5099987"/>
            <a:ext cx="2175852" cy="1631889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B29324-B9A6-1ECE-E86C-0269D3BD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fld>
            <a:endParaRPr kumimoji="1" lang="ja-JP" alt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4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82FE44-4A6A-523B-5E21-B116136E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3. </a:t>
            </a:r>
            <a:r>
              <a:rPr lang="hi-IN" altLang="ja-JP" sz="3600" dirty="0"/>
              <a:t>इनपुट भइसकेको डेटालाई जाँच गर्नुपर्ने महत्व</a:t>
            </a:r>
            <a:r>
              <a:rPr kumimoji="1" lang="en-US" altLang="ja-JP" sz="3600" dirty="0"/>
              <a:t> - 1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872C48-C0BA-5A79-A518-9A9130ED6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69166" cy="4351338"/>
          </a:xfrm>
        </p:spPr>
        <p:txBody>
          <a:bodyPr>
            <a:normAutofit/>
          </a:bodyPr>
          <a:lstStyle/>
          <a:p>
            <a:r>
              <a:rPr kumimoji="1" lang="hi-IN" altLang="ja-JP" dirty="0"/>
              <a:t>यद्यपि, हामी मानव हौँ, कुनै न कुनै गल्तीहरू निश्चित रुपमा हुन्छन।</a:t>
            </a:r>
            <a:endParaRPr kumimoji="1" lang="en-US" altLang="ja-JP" dirty="0"/>
          </a:p>
          <a:p>
            <a:r>
              <a:rPr kumimoji="1" lang="hi-IN" altLang="ja-JP" dirty="0"/>
              <a:t>जाँचले गल्तीहरू कम गर्न मद्दत गर्नेछ। त्यसपछि यसो गर्नाले ग्राहकहरूबाट गुनासोहरू कम हुनेछ र त्यसपछि उजुरीहरू समाधान गर्नाले तपाईंको कामलाई कम गर्नेछ।</a:t>
            </a:r>
            <a:r>
              <a:rPr kumimoji="1" lang="en-US" altLang="ja-JP" dirty="0"/>
              <a:t> </a:t>
            </a:r>
            <a:endParaRPr lang="en-US" altLang="ja-JP" dirty="0"/>
          </a:p>
          <a:p>
            <a:r>
              <a:rPr kumimoji="1" lang="hi-IN" altLang="ja-JP" dirty="0"/>
              <a:t>केहि ग्राहक यस्ता पनि हुन्छन जसले कर्मचारीको गल्तीलाई एकदम नियल्छन् र कडा गुनासो गर्छन्। उहाँहरूलाई जवाफ दिन धेरै समय लाग्नेछ।</a:t>
            </a:r>
            <a:r>
              <a:rPr lang="en-US" altLang="ja-JP" dirty="0"/>
              <a:t> </a:t>
            </a:r>
            <a:endParaRPr kumimoji="1" lang="en-US" altLang="ja-JP" dirty="0"/>
          </a:p>
        </p:txBody>
      </p:sp>
      <p:pic>
        <p:nvPicPr>
          <p:cNvPr id="5" name="図 4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024F0D95-9CDE-9137-C127-4F3DC4C17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26" y="2689171"/>
            <a:ext cx="2607763" cy="2450398"/>
          </a:xfrm>
          <a:prstGeom prst="rect">
            <a:avLst/>
          </a:prstGeom>
        </p:spPr>
      </p:pic>
      <p:pic>
        <p:nvPicPr>
          <p:cNvPr id="6" name="図 5" descr="時計, 記号, 部屋 が含まれている画像&#10;&#10;自動的に生成された説明">
            <a:extLst>
              <a:ext uri="{FF2B5EF4-FFF2-40B4-BE49-F238E27FC236}">
                <a16:creationId xmlns:a16="http://schemas.microsoft.com/office/drawing/2014/main" id="{9E2566F4-3A77-F286-BC83-E9EC82046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63" y="5311336"/>
            <a:ext cx="2785989" cy="1462581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3F0C07-1E78-9DE8-F80A-CA91BE81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fld>
            <a:endParaRPr kumimoji="1" lang="ja-JP" alt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47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4033c2b-00f7-40c7-8f48-15b44c4f841c}" enabled="1" method="Privileged" siteId="{615d96c1-231f-40d5-b2ef-46a3c20be1f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6751</TotalTime>
  <Words>1344</Words>
  <Application>Microsoft Office PowerPoint</Application>
  <PresentationFormat>ワイド画面</PresentationFormat>
  <Paragraphs>178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游ゴシック</vt:lpstr>
      <vt:lpstr>Arial</vt:lpstr>
      <vt:lpstr>Arial Narrow</vt:lpstr>
      <vt:lpstr>Calibri</vt:lpstr>
      <vt:lpstr>Calibri Light</vt:lpstr>
      <vt:lpstr>Office Theme</vt:lpstr>
      <vt:lpstr>Namaskar Good morning</vt:lpstr>
      <vt:lpstr>Lecture 2: सटीक र छिटो छरितो डेटा इनपुट र जाँचको महत्त्व</vt:lpstr>
      <vt:lpstr>आजको प्रस्तुतिका सामग्री:</vt:lpstr>
      <vt:lpstr>1. डेटा इनपुट कर्मचारीहरूको भूमिका र जिम्मेवारीहरू</vt:lpstr>
      <vt:lpstr>1. डेटा इनपुट कर्मचारीहरूको भूमिका र जिम्मेवारीहरू - 2</vt:lpstr>
      <vt:lpstr>1. डेटा इनपुट कर्मचारीहरूको भूमिका र जिम्मेवारीहरू- 3</vt:lpstr>
      <vt:lpstr>* यस प्रक्रियामा हुन सक्ने गल्तीहरू</vt:lpstr>
      <vt:lpstr>2. सटीक र छिटो छरितो डेटा इनपुटको महत्त्व  </vt:lpstr>
      <vt:lpstr>3. इनपुट भइसकेको डेटालाई जाँच गर्नुपर्ने महत्व - 1</vt:lpstr>
      <vt:lpstr>3. इनपुट भइसकेको डेटालाई जाँच गर्नुपर्ने महत्व - 2</vt:lpstr>
      <vt:lpstr>4. डाटा इनपुट त्रुटिहरूको सामान्यतय कारणहरू</vt:lpstr>
      <vt:lpstr>4. डाटा इनपुट त्रुटिहरूको सामान्यतय कारणहरू - 2</vt:lpstr>
      <vt:lpstr>4. डाटा इनपुट त्रुटिहरूको सामान्यतय कारणहरू - 3</vt:lpstr>
      <vt:lpstr>5. डाटा इनपुटको सटीकता कसरी कायम राख्ने - 1</vt:lpstr>
      <vt:lpstr>5. डाटा इनपुटको सटीकता कसरी कायम राख्ने - 2</vt:lpstr>
      <vt:lpstr>5. डाटा इनपुटको सटीकता कसरी कायम राख्ने - 3</vt:lpstr>
      <vt:lpstr>दोहोरो जाँचका प्रमुख 7 विधिहरू </vt:lpstr>
      <vt:lpstr>5. डाटा इनपुटको सटीकता कसरी कायम राख्ने - 4</vt:lpstr>
      <vt:lpstr>5. डाटा इनपुटको सटीकता कसरी कायम राख्ने - 5</vt:lpstr>
      <vt:lpstr>What are the five importance of quality accuracy data inputs?</vt:lpstr>
      <vt:lpstr>Answers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NRW commercial losses and the countermeasures, commercial loss prevention plan</dc:title>
  <dc:creator>岩田 大三</dc:creator>
  <cp:lastModifiedBy>Koji NAITO</cp:lastModifiedBy>
  <cp:revision>241</cp:revision>
  <cp:lastPrinted>2025-01-23T05:04:26Z</cp:lastPrinted>
  <dcterms:created xsi:type="dcterms:W3CDTF">2022-05-25T04:54:28Z</dcterms:created>
  <dcterms:modified xsi:type="dcterms:W3CDTF">2025-03-05T07:34:01Z</dcterms:modified>
</cp:coreProperties>
</file>